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6" r:id="rId2"/>
    <p:sldId id="256" r:id="rId3"/>
    <p:sldId id="257" r:id="rId4"/>
    <p:sldId id="259" r:id="rId5"/>
    <p:sldId id="258" r:id="rId6"/>
    <p:sldId id="260" r:id="rId7"/>
    <p:sldId id="261" r:id="rId8"/>
    <p:sldId id="262" r:id="rId9"/>
    <p:sldId id="264" r:id="rId10"/>
    <p:sldId id="263"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одопьянова Олеся Валерьевна" initials="ВОВ"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4" d="100"/>
          <a:sy n="114" d="100"/>
        </p:scale>
        <p:origin x="-4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37596-EEAF-48C1-B977-1488FC1C2221}" type="datetimeFigureOut">
              <a:rPr lang="ru-RU" smtClean="0"/>
              <a:t>18.01.2022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EEF42-C137-4842-97B9-3F74AB71ACBF}" type="slidenum">
              <a:rPr lang="ru-RU" smtClean="0"/>
              <a:t>‹#›</a:t>
            </a:fld>
            <a:endParaRPr lang="ru-RU"/>
          </a:p>
        </p:txBody>
      </p:sp>
    </p:spTree>
    <p:extLst>
      <p:ext uri="{BB962C8B-B14F-4D97-AF65-F5344CB8AC3E}">
        <p14:creationId xmlns:p14="http://schemas.microsoft.com/office/powerpoint/2010/main" val="16041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 short discussion</a:t>
            </a:r>
            <a:endParaRPr lang="ru-RU" dirty="0"/>
          </a:p>
        </p:txBody>
      </p:sp>
      <p:sp>
        <p:nvSpPr>
          <p:cNvPr id="4" name="Номер слайда 3"/>
          <p:cNvSpPr>
            <a:spLocks noGrp="1"/>
          </p:cNvSpPr>
          <p:nvPr>
            <p:ph type="sldNum" sz="quarter" idx="5"/>
          </p:nvPr>
        </p:nvSpPr>
        <p:spPr/>
        <p:txBody>
          <a:bodyPr/>
          <a:lstStyle/>
          <a:p>
            <a:fld id="{006EEF42-C137-4842-97B9-3F74AB71ACBF}" type="slidenum">
              <a:rPr lang="ru-RU" smtClean="0"/>
              <a:t>3</a:t>
            </a:fld>
            <a:endParaRPr lang="ru-RU"/>
          </a:p>
        </p:txBody>
      </p:sp>
    </p:spTree>
    <p:extLst>
      <p:ext uri="{BB962C8B-B14F-4D97-AF65-F5344CB8AC3E}">
        <p14:creationId xmlns:p14="http://schemas.microsoft.com/office/powerpoint/2010/main" val="100531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small groups – write at least three characteristics of a leader and a boss  - open discussion</a:t>
            </a:r>
            <a:endParaRPr lang="ru-RU" dirty="0"/>
          </a:p>
        </p:txBody>
      </p:sp>
      <p:sp>
        <p:nvSpPr>
          <p:cNvPr id="4" name="Номер слайда 3"/>
          <p:cNvSpPr>
            <a:spLocks noGrp="1"/>
          </p:cNvSpPr>
          <p:nvPr>
            <p:ph type="sldNum" sz="quarter" idx="5"/>
          </p:nvPr>
        </p:nvSpPr>
        <p:spPr/>
        <p:txBody>
          <a:bodyPr/>
          <a:lstStyle/>
          <a:p>
            <a:fld id="{006EEF42-C137-4842-97B9-3F74AB71ACBF}" type="slidenum">
              <a:rPr lang="ru-RU" smtClean="0"/>
              <a:t>4</a:t>
            </a:fld>
            <a:endParaRPr lang="ru-RU"/>
          </a:p>
        </p:txBody>
      </p:sp>
    </p:spTree>
    <p:extLst>
      <p:ext uri="{BB962C8B-B14F-4D97-AF65-F5344CB8AC3E}">
        <p14:creationId xmlns:p14="http://schemas.microsoft.com/office/powerpoint/2010/main" val="302029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Small group work how they see leadership at school – short presentation</a:t>
            </a:r>
            <a:endParaRPr lang="ru-RU" dirty="0"/>
          </a:p>
        </p:txBody>
      </p:sp>
      <p:sp>
        <p:nvSpPr>
          <p:cNvPr id="4" name="Номер слайда 3"/>
          <p:cNvSpPr>
            <a:spLocks noGrp="1"/>
          </p:cNvSpPr>
          <p:nvPr>
            <p:ph type="sldNum" sz="quarter" idx="5"/>
          </p:nvPr>
        </p:nvSpPr>
        <p:spPr/>
        <p:txBody>
          <a:bodyPr/>
          <a:lstStyle/>
          <a:p>
            <a:fld id="{006EEF42-C137-4842-97B9-3F74AB71ACBF}" type="slidenum">
              <a:rPr lang="ru-RU" smtClean="0"/>
              <a:t>7</a:t>
            </a:fld>
            <a:endParaRPr lang="ru-RU"/>
          </a:p>
        </p:txBody>
      </p:sp>
    </p:spTree>
    <p:extLst>
      <p:ext uri="{BB962C8B-B14F-4D97-AF65-F5344CB8AC3E}">
        <p14:creationId xmlns:p14="http://schemas.microsoft.com/office/powerpoint/2010/main" val="423639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 the descriptions of the styles and highlight the key features</a:t>
            </a:r>
            <a:endParaRPr lang="ru-RU" sz="1200" dirty="0"/>
          </a:p>
          <a:p>
            <a:endParaRPr lang="ru-RU" dirty="0"/>
          </a:p>
        </p:txBody>
      </p:sp>
      <p:sp>
        <p:nvSpPr>
          <p:cNvPr id="4" name="Номер слайда 3"/>
          <p:cNvSpPr>
            <a:spLocks noGrp="1"/>
          </p:cNvSpPr>
          <p:nvPr>
            <p:ph type="sldNum" sz="quarter" idx="5"/>
          </p:nvPr>
        </p:nvSpPr>
        <p:spPr/>
        <p:txBody>
          <a:bodyPr/>
          <a:lstStyle/>
          <a:p>
            <a:fld id="{006EEF42-C137-4842-97B9-3F74AB71ACBF}" type="slidenum">
              <a:rPr lang="ru-RU" smtClean="0"/>
              <a:t>8</a:t>
            </a:fld>
            <a:endParaRPr lang="ru-RU"/>
          </a:p>
        </p:txBody>
      </p:sp>
    </p:spTree>
    <p:extLst>
      <p:ext uri="{BB962C8B-B14F-4D97-AF65-F5344CB8AC3E}">
        <p14:creationId xmlns:p14="http://schemas.microsoft.com/office/powerpoint/2010/main" val="60351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https://psychologia.co/leadership-test/</a:t>
            </a:r>
            <a:endParaRPr lang="ru-RU" dirty="0"/>
          </a:p>
        </p:txBody>
      </p:sp>
      <p:sp>
        <p:nvSpPr>
          <p:cNvPr id="4" name="Номер слайда 3"/>
          <p:cNvSpPr>
            <a:spLocks noGrp="1"/>
          </p:cNvSpPr>
          <p:nvPr>
            <p:ph type="sldNum" sz="quarter" idx="5"/>
          </p:nvPr>
        </p:nvSpPr>
        <p:spPr/>
        <p:txBody>
          <a:bodyPr/>
          <a:lstStyle/>
          <a:p>
            <a:fld id="{006EEF42-C137-4842-97B9-3F74AB71ACBF}" type="slidenum">
              <a:rPr lang="ru-RU" smtClean="0"/>
              <a:t>11</a:t>
            </a:fld>
            <a:endParaRPr lang="ru-RU"/>
          </a:p>
        </p:txBody>
      </p:sp>
    </p:spTree>
    <p:extLst>
      <p:ext uri="{BB962C8B-B14F-4D97-AF65-F5344CB8AC3E}">
        <p14:creationId xmlns:p14="http://schemas.microsoft.com/office/powerpoint/2010/main" val="357082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384594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375265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253005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376153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14775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F2EBF9-6DD3-4297-9004-4D8FE064F156}" type="datetimeFigureOut">
              <a:rPr lang="ru-RU" smtClean="0"/>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424160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F2EBF9-6DD3-4297-9004-4D8FE064F156}" type="datetimeFigureOut">
              <a:rPr lang="ru-RU" smtClean="0"/>
              <a:t>18.01.2022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249186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F2EBF9-6DD3-4297-9004-4D8FE064F156}" type="datetimeFigureOut">
              <a:rPr lang="ru-RU" smtClean="0"/>
              <a:t>18.01.2022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64162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F2EBF9-6DD3-4297-9004-4D8FE064F156}" type="datetimeFigureOut">
              <a:rPr lang="ru-RU" smtClean="0"/>
              <a:t>18.01.2022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7861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F2EBF9-6DD3-4297-9004-4D8FE064F156}" type="datetimeFigureOut">
              <a:rPr lang="ru-RU" smtClean="0"/>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202333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F2EBF9-6DD3-4297-9004-4D8FE064F156}" type="datetimeFigureOut">
              <a:rPr lang="ru-RU" smtClean="0"/>
              <a:t>18.01.2022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87098-C631-4771-9963-A9A1BF81A42D}" type="slidenum">
              <a:rPr lang="ru-RU" smtClean="0"/>
              <a:t>‹#›</a:t>
            </a:fld>
            <a:endParaRPr lang="ru-RU"/>
          </a:p>
        </p:txBody>
      </p:sp>
    </p:spTree>
    <p:extLst>
      <p:ext uri="{BB962C8B-B14F-4D97-AF65-F5344CB8AC3E}">
        <p14:creationId xmlns:p14="http://schemas.microsoft.com/office/powerpoint/2010/main" val="23528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2EBF9-6DD3-4297-9004-4D8FE064F156}" type="datetimeFigureOut">
              <a:rPr lang="ru-RU" smtClean="0"/>
              <a:t>18.01.2022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87098-C631-4771-9963-A9A1BF81A42D}" type="slidenum">
              <a:rPr lang="ru-RU" smtClean="0"/>
              <a:t>‹#›</a:t>
            </a:fld>
            <a:endParaRPr lang="ru-RU"/>
          </a:p>
        </p:txBody>
      </p:sp>
    </p:spTree>
    <p:extLst>
      <p:ext uri="{BB962C8B-B14F-4D97-AF65-F5344CB8AC3E}">
        <p14:creationId xmlns:p14="http://schemas.microsoft.com/office/powerpoint/2010/main" val="4170509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Любовь Юрьевна\Downloads\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37" y="421741"/>
            <a:ext cx="4135718" cy="2403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0844" y="3053593"/>
            <a:ext cx="10613803" cy="1107996"/>
          </a:xfrm>
          <a:prstGeom prst="rect">
            <a:avLst/>
          </a:prstGeom>
          <a:noFill/>
        </p:spPr>
        <p:txBody>
          <a:bodyPr wrap="none" rtlCol="0">
            <a:spAutoFit/>
          </a:bodyPr>
          <a:lstStyle/>
          <a:p>
            <a:r>
              <a:rPr lang="en-US" sz="4800" b="1" dirty="0" smtClean="0">
                <a:solidFill>
                  <a:srgbClr val="000066"/>
                </a:solidFill>
                <a:latin typeface="Times New Roman" panose="02020603050405020304" pitchFamily="18" charset="0"/>
                <a:cs typeface="Times New Roman" panose="02020603050405020304" pitchFamily="18" charset="0"/>
              </a:rPr>
              <a:t>Managing </a:t>
            </a:r>
            <a:r>
              <a:rPr lang="en-US" sz="4800" b="1" dirty="0">
                <a:solidFill>
                  <a:srgbClr val="000066"/>
                </a:solidFill>
                <a:latin typeface="Times New Roman" panose="02020603050405020304" pitchFamily="18" charset="0"/>
                <a:cs typeface="Times New Roman" panose="02020603050405020304" pitchFamily="18" charset="0"/>
              </a:rPr>
              <a:t>time and meetings </a:t>
            </a:r>
            <a:r>
              <a:rPr lang="en-US" sz="4800" b="1" dirty="0" smtClean="0">
                <a:solidFill>
                  <a:srgbClr val="000066"/>
                </a:solidFill>
                <a:latin typeface="Times New Roman" panose="02020603050405020304" pitchFamily="18" charset="0"/>
                <a:cs typeface="Times New Roman" panose="02020603050405020304" pitchFamily="18" charset="0"/>
              </a:rPr>
              <a:t>effectively</a:t>
            </a:r>
            <a:endParaRPr lang="ru-RU" sz="4800" b="1" dirty="0" smtClean="0">
              <a:solidFill>
                <a:srgbClr val="000066"/>
              </a:solidFill>
              <a:latin typeface="Times New Roman" panose="02020603050405020304" pitchFamily="18" charset="0"/>
              <a:cs typeface="Times New Roman" panose="02020603050405020304" pitchFamily="18" charset="0"/>
            </a:endParaRPr>
          </a:p>
          <a:p>
            <a:r>
              <a:rPr lang="en-US" dirty="0" smtClean="0"/>
              <a:t> </a:t>
            </a:r>
            <a:endParaRPr lang="ru-RU" dirty="0"/>
          </a:p>
        </p:txBody>
      </p:sp>
      <p:sp>
        <p:nvSpPr>
          <p:cNvPr id="3" name="TextBox 2"/>
          <p:cNvSpPr txBox="1"/>
          <p:nvPr/>
        </p:nvSpPr>
        <p:spPr>
          <a:xfrm>
            <a:off x="4790114" y="5209563"/>
            <a:ext cx="7224478" cy="1231106"/>
          </a:xfrm>
          <a:prstGeom prst="rect">
            <a:avLst/>
          </a:prstGeom>
          <a:noFill/>
        </p:spPr>
        <p:txBody>
          <a:bodyPr wrap="non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Beinegul </a:t>
            </a:r>
            <a:r>
              <a:rPr lang="en-US" sz="2800" dirty="0" err="1">
                <a:solidFill>
                  <a:srgbClr val="002060"/>
                </a:solidFill>
                <a:latin typeface="Times New Roman" panose="02020603050405020304" pitchFamily="18" charset="0"/>
                <a:cs typeface="Times New Roman" panose="02020603050405020304" pitchFamily="18" charset="0"/>
              </a:rPr>
              <a:t>Bekbolatova</a:t>
            </a:r>
            <a:r>
              <a:rPr lang="en-US" sz="2800" dirty="0">
                <a:solidFill>
                  <a:srgbClr val="002060"/>
                </a:solidFill>
                <a:latin typeface="Times New Roman" panose="02020603050405020304" pitchFamily="18" charset="0"/>
                <a:cs typeface="Times New Roman" panose="02020603050405020304" pitchFamily="18" charset="0"/>
              </a:rPr>
              <a:t>, Antonina </a:t>
            </a:r>
            <a:r>
              <a:rPr lang="en-US" sz="2800" dirty="0" err="1">
                <a:solidFill>
                  <a:srgbClr val="002060"/>
                </a:solidFill>
                <a:latin typeface="Times New Roman" panose="02020603050405020304" pitchFamily="18" charset="0"/>
                <a:cs typeface="Times New Roman" panose="02020603050405020304" pitchFamily="18" charset="0"/>
              </a:rPr>
              <a:t>Shashtauletova</a:t>
            </a:r>
            <a:r>
              <a:rPr lang="en-US" sz="2800" dirty="0">
                <a:solidFill>
                  <a:srgbClr val="002060"/>
                </a:solidFill>
                <a:latin typeface="Times New Roman" panose="02020603050405020304" pitchFamily="18" charset="0"/>
                <a:cs typeface="Times New Roman" panose="02020603050405020304" pitchFamily="18" charset="0"/>
              </a:rPr>
              <a:t> </a:t>
            </a:r>
            <a:endParaRPr lang="ru-RU" sz="2800" dirty="0">
              <a:solidFill>
                <a:srgbClr val="002060"/>
              </a:solidFill>
              <a:latin typeface="Times New Roman" panose="02020603050405020304" pitchFamily="18" charset="0"/>
              <a:cs typeface="Times New Roman" panose="02020603050405020304" pitchFamily="18" charset="0"/>
            </a:endParaRPr>
          </a:p>
          <a:p>
            <a:r>
              <a:rPr lang="en-US" sz="2800" dirty="0" err="1">
                <a:solidFill>
                  <a:srgbClr val="002060"/>
                </a:solidFill>
                <a:latin typeface="Times New Roman" panose="02020603050405020304" pitchFamily="18" charset="0"/>
                <a:cs typeface="Times New Roman" panose="02020603050405020304" pitchFamily="18" charset="0"/>
              </a:rPr>
              <a:t>Kyzylzhar</a:t>
            </a:r>
            <a:r>
              <a:rPr lang="en-US" sz="2800" dirty="0">
                <a:solidFill>
                  <a:srgbClr val="002060"/>
                </a:solidFill>
                <a:latin typeface="Times New Roman" panose="02020603050405020304" pitchFamily="18" charset="0"/>
                <a:cs typeface="Times New Roman" panose="02020603050405020304" pitchFamily="18" charset="0"/>
              </a:rPr>
              <a:t> district</a:t>
            </a:r>
            <a:endParaRPr lang="ru-RU" sz="2800"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3451087" y="264641"/>
            <a:ext cx="6280437" cy="707886"/>
          </a:xfrm>
          <a:prstGeom prst="rect">
            <a:avLst/>
          </a:prstGeom>
          <a:noFill/>
        </p:spPr>
        <p:txBody>
          <a:bodyPr wrap="none" rtlCol="0">
            <a:spAutoFit/>
          </a:bodyPr>
          <a:lstStyle/>
          <a:p>
            <a:r>
              <a:rPr lang="en-US" sz="4000" b="1" dirty="0" smtClean="0">
                <a:solidFill>
                  <a:srgbClr val="002060"/>
                </a:solidFill>
                <a:latin typeface="Times New Roman" panose="02020603050405020304" pitchFamily="18" charset="0"/>
                <a:cs typeface="Times New Roman" panose="02020603050405020304" pitchFamily="18" charset="0"/>
              </a:rPr>
              <a:t>LEADERSHIP CAMP 2021</a:t>
            </a:r>
            <a:endParaRPr lang="ru-RU"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417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CFB6593-0D23-4316-9EF7-6EEBE8345FF5}"/>
              </a:ext>
            </a:extLst>
          </p:cNvPr>
          <p:cNvSpPr txBox="1"/>
          <p:nvPr/>
        </p:nvSpPr>
        <p:spPr>
          <a:xfrm>
            <a:off x="735291" y="348792"/>
            <a:ext cx="5257014" cy="1446550"/>
          </a:xfrm>
          <a:prstGeom prst="rect">
            <a:avLst/>
          </a:prstGeom>
          <a:noFill/>
        </p:spPr>
        <p:txBody>
          <a:bodyPr wrap="square" rtlCol="0">
            <a:spAutoFit/>
          </a:bodyPr>
          <a:lstStyle/>
          <a:p>
            <a:r>
              <a:rPr lang="en-US" sz="8800" b="1" dirty="0"/>
              <a:t>Debates</a:t>
            </a:r>
            <a:r>
              <a:rPr lang="en-US" dirty="0"/>
              <a:t> </a:t>
            </a:r>
            <a:endParaRPr lang="ru-RU" dirty="0"/>
          </a:p>
        </p:txBody>
      </p:sp>
      <p:sp>
        <p:nvSpPr>
          <p:cNvPr id="3" name="TextBox 2">
            <a:extLst>
              <a:ext uri="{FF2B5EF4-FFF2-40B4-BE49-F238E27FC236}">
                <a16:creationId xmlns="" xmlns:a16="http://schemas.microsoft.com/office/drawing/2014/main" id="{11BA2969-2ADC-4D77-8388-53983906274E}"/>
              </a:ext>
            </a:extLst>
          </p:cNvPr>
          <p:cNvSpPr txBox="1"/>
          <p:nvPr/>
        </p:nvSpPr>
        <p:spPr>
          <a:xfrm>
            <a:off x="735291" y="2837468"/>
            <a:ext cx="6561056" cy="523220"/>
          </a:xfrm>
          <a:prstGeom prst="rect">
            <a:avLst/>
          </a:prstGeom>
          <a:noFill/>
        </p:spPr>
        <p:txBody>
          <a:bodyPr wrap="square" rtlCol="0">
            <a:spAutoFit/>
          </a:bodyPr>
          <a:lstStyle/>
          <a:p>
            <a:r>
              <a:rPr lang="en-US" sz="2800" b="1" dirty="0"/>
              <a:t>Choose the best style of Leadership</a:t>
            </a:r>
            <a:endParaRPr lang="ru-RU" sz="2800" b="1" dirty="0"/>
          </a:p>
        </p:txBody>
      </p:sp>
    </p:spTree>
    <p:extLst>
      <p:ext uri="{BB962C8B-B14F-4D97-AF65-F5344CB8AC3E}">
        <p14:creationId xmlns:p14="http://schemas.microsoft.com/office/powerpoint/2010/main" val="340228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67E0C9D-204C-48F4-818B-DAABDA6BEEF8}"/>
              </a:ext>
            </a:extLst>
          </p:cNvPr>
          <p:cNvSpPr txBox="1"/>
          <p:nvPr/>
        </p:nvSpPr>
        <p:spPr>
          <a:xfrm>
            <a:off x="7464614" y="1783959"/>
            <a:ext cx="4087306" cy="288911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8800" b="1">
                <a:latin typeface="+mj-lt"/>
                <a:ea typeface="+mj-ea"/>
                <a:cs typeface="+mj-cs"/>
              </a:rPr>
              <a:t>Are you </a:t>
            </a:r>
            <a:r>
              <a:rPr lang="en-US" sz="8800" b="1" dirty="0">
                <a:latin typeface="+mj-lt"/>
                <a:ea typeface="+mj-ea"/>
                <a:cs typeface="+mj-cs"/>
              </a:rPr>
              <a:t>a leader? </a:t>
            </a:r>
          </a:p>
        </p:txBody>
      </p:sp>
      <p:sp>
        <p:nvSpPr>
          <p:cNvPr id="8" name="Freeform: Shape 7">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ne in a crowd">
            <a:extLst>
              <a:ext uri="{FF2B5EF4-FFF2-40B4-BE49-F238E27FC236}">
                <a16:creationId xmlns="" xmlns:a16="http://schemas.microsoft.com/office/drawing/2014/main" id="{A1F94FD2-6567-4517-85F9-BA2350EABF31}"/>
              </a:ext>
            </a:extLst>
          </p:cNvPr>
          <p:cNvPicPr>
            <a:picLocks noChangeAspect="1"/>
          </p:cNvPicPr>
          <p:nvPr/>
        </p:nvPicPr>
        <p:blipFill rotWithShape="1">
          <a:blip r:embed="rId3"/>
          <a:srcRect l="15663" r="74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922025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 (3)">
            <a:hlinkClick r:id="" action="ppaction://media"/>
            <a:extLst>
              <a:ext uri="{FF2B5EF4-FFF2-40B4-BE49-F238E27FC236}">
                <a16:creationId xmlns="" xmlns:a16="http://schemas.microsoft.com/office/drawing/2014/main" id="{45486518-6CDE-4CFA-A2A7-47C18BBF114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0574" y="197573"/>
            <a:ext cx="10450851" cy="5905818"/>
          </a:xfrm>
          <a:prstGeom prst="rect">
            <a:avLst/>
          </a:prstGeom>
        </p:spPr>
      </p:pic>
    </p:spTree>
    <p:extLst>
      <p:ext uri="{BB962C8B-B14F-4D97-AF65-F5344CB8AC3E}">
        <p14:creationId xmlns:p14="http://schemas.microsoft.com/office/powerpoint/2010/main" val="24839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6D7643-E1FB-493C-B686-B89209C50D67}"/>
              </a:ext>
            </a:extLst>
          </p:cNvPr>
          <p:cNvSpPr txBox="1"/>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latin typeface="+mj-lt"/>
                <a:ea typeface="+mj-ea"/>
                <a:cs typeface="+mj-cs"/>
              </a:rPr>
              <a:t>What is the difference between a leader and a boss?</a:t>
            </a:r>
          </a:p>
        </p:txBody>
      </p:sp>
      <p:sp>
        <p:nvSpPr>
          <p:cNvPr id="12" name="Freeform: Shape 7">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3" descr="One in a crowd">
            <a:extLst>
              <a:ext uri="{FF2B5EF4-FFF2-40B4-BE49-F238E27FC236}">
                <a16:creationId xmlns="" xmlns:a16="http://schemas.microsoft.com/office/drawing/2014/main" id="{E00DAFD9-39FB-46F2-AAA4-63795D9EFBD9}"/>
              </a:ext>
            </a:extLst>
          </p:cNvPr>
          <p:cNvPicPr>
            <a:picLocks noChangeAspect="1"/>
          </p:cNvPicPr>
          <p:nvPr/>
        </p:nvPicPr>
        <p:blipFill rotWithShape="1">
          <a:blip r:embed="rId3"/>
          <a:srcRect l="15663" r="74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951035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6D7643-E1FB-493C-B686-B89209C50D67}"/>
              </a:ext>
            </a:extLst>
          </p:cNvPr>
          <p:cNvSpPr txBox="1"/>
          <p:nvPr/>
        </p:nvSpPr>
        <p:spPr>
          <a:xfrm>
            <a:off x="7577736" y="1491728"/>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latin typeface="+mj-lt"/>
                <a:ea typeface="+mj-ea"/>
                <a:cs typeface="+mj-cs"/>
              </a:rPr>
              <a:t>What is the difference between a leader and a boss?</a:t>
            </a:r>
          </a:p>
        </p:txBody>
      </p:sp>
      <p:sp>
        <p:nvSpPr>
          <p:cNvPr id="12" name="Freeform: Shape 7">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3" descr="One in a crowd">
            <a:extLst>
              <a:ext uri="{FF2B5EF4-FFF2-40B4-BE49-F238E27FC236}">
                <a16:creationId xmlns="" xmlns:a16="http://schemas.microsoft.com/office/drawing/2014/main" id="{E00DAFD9-39FB-46F2-AAA4-63795D9EFBD9}"/>
              </a:ext>
            </a:extLst>
          </p:cNvPr>
          <p:cNvPicPr>
            <a:picLocks noChangeAspect="1"/>
          </p:cNvPicPr>
          <p:nvPr/>
        </p:nvPicPr>
        <p:blipFill rotWithShape="1">
          <a:blip r:embed="rId3"/>
          <a:srcRect l="15663" r="74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22258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Таблица 3">
            <a:extLst>
              <a:ext uri="{FF2B5EF4-FFF2-40B4-BE49-F238E27FC236}">
                <a16:creationId xmlns="" xmlns:a16="http://schemas.microsoft.com/office/drawing/2014/main" id="{4B7D9B62-4B72-4953-955C-45267457876B}"/>
              </a:ext>
            </a:extLst>
          </p:cNvPr>
          <p:cNvGraphicFramePr>
            <a:graphicFrameLocks noGrp="1"/>
          </p:cNvGraphicFramePr>
          <p:nvPr>
            <p:extLst>
              <p:ext uri="{D42A27DB-BD31-4B8C-83A1-F6EECF244321}">
                <p14:modId xmlns:p14="http://schemas.microsoft.com/office/powerpoint/2010/main" val="2416946278"/>
              </p:ext>
            </p:extLst>
          </p:nvPr>
        </p:nvGraphicFramePr>
        <p:xfrm>
          <a:off x="643467" y="1139255"/>
          <a:ext cx="10905067" cy="4708134"/>
        </p:xfrm>
        <a:graphic>
          <a:graphicData uri="http://schemas.openxmlformats.org/drawingml/2006/table">
            <a:tbl>
              <a:tblPr/>
              <a:tblGrid>
                <a:gridCol w="5790581">
                  <a:extLst>
                    <a:ext uri="{9D8B030D-6E8A-4147-A177-3AD203B41FA5}">
                      <a16:colId xmlns="" xmlns:a16="http://schemas.microsoft.com/office/drawing/2014/main" val="3478375943"/>
                    </a:ext>
                  </a:extLst>
                </a:gridCol>
                <a:gridCol w="5114486">
                  <a:extLst>
                    <a:ext uri="{9D8B030D-6E8A-4147-A177-3AD203B41FA5}">
                      <a16:colId xmlns="" xmlns:a16="http://schemas.microsoft.com/office/drawing/2014/main" val="3465753867"/>
                    </a:ext>
                  </a:extLst>
                </a:gridCol>
              </a:tblGrid>
              <a:tr h="352269">
                <a:tc>
                  <a:txBody>
                    <a:bodyPr/>
                    <a:lstStyle/>
                    <a:p>
                      <a:pPr algn="ctr" rtl="0" fontAlgn="base"/>
                      <a:r>
                        <a:rPr lang="en-US" sz="1600" b="1" i="0">
                          <a:effectLst/>
                          <a:latin typeface="Times New Roman" panose="02020603050405020304" pitchFamily="18" charset="0"/>
                        </a:rPr>
                        <a:t>Leader</a:t>
                      </a:r>
                      <a:r>
                        <a:rPr lang="en-US" sz="1600" b="0" i="0">
                          <a:effectLst/>
                          <a:latin typeface="Times New Roman" panose="02020603050405020304" pitchFamily="18" charset="0"/>
                        </a:rPr>
                        <a:t>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1" i="0">
                          <a:effectLst/>
                          <a:latin typeface="Times New Roman" panose="02020603050405020304" pitchFamily="18" charset="0"/>
                        </a:rPr>
                        <a:t>Boss</a:t>
                      </a:r>
                      <a:r>
                        <a:rPr lang="en-US" sz="1600" b="0" i="0">
                          <a:effectLst/>
                          <a:latin typeface="Times New Roman" panose="02020603050405020304" pitchFamily="18" charset="0"/>
                        </a:rPr>
                        <a:t>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622304616"/>
                  </a:ext>
                </a:extLst>
              </a:tr>
              <a:tr h="35226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b="0" i="0" dirty="0">
                          <a:effectLst/>
                          <a:latin typeface="Times New Roman" panose="02020603050405020304" pitchFamily="18" charset="0"/>
                        </a:rPr>
                        <a:t>Teach you why and how to do it </a:t>
                      </a:r>
                      <a:endParaRPr lang="en-US" sz="1200" b="0" i="0" dirty="0">
                        <a:effectLst/>
                      </a:endParaRPr>
                    </a:p>
                    <a:p>
                      <a:pPr algn="ctr" rtl="0" fontAlgn="base"/>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Tell you what to do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711048192"/>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643546742"/>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271625518"/>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080099028"/>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702376555"/>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174593152"/>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571674907"/>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368442982"/>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798357670"/>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601659967"/>
                  </a:ext>
                </a:extLst>
              </a:tr>
              <a:tr h="352269">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19173531"/>
                  </a:ext>
                </a:extLst>
              </a:tr>
              <a:tr h="352269">
                <a:tc>
                  <a:txBody>
                    <a:bodyPr/>
                    <a:lstStyle/>
                    <a:p>
                      <a:pPr algn="ctr" rtl="0" fontAlgn="base"/>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974581675"/>
                  </a:ext>
                </a:extLst>
              </a:tr>
            </a:tbl>
          </a:graphicData>
        </a:graphic>
      </p:graphicFrame>
    </p:spTree>
    <p:extLst>
      <p:ext uri="{BB962C8B-B14F-4D97-AF65-F5344CB8AC3E}">
        <p14:creationId xmlns:p14="http://schemas.microsoft.com/office/powerpoint/2010/main" val="289466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Таблица 3">
            <a:extLst>
              <a:ext uri="{FF2B5EF4-FFF2-40B4-BE49-F238E27FC236}">
                <a16:creationId xmlns="" xmlns:a16="http://schemas.microsoft.com/office/drawing/2014/main" id="{4B7D9B62-4B72-4953-955C-45267457876B}"/>
              </a:ext>
            </a:extLst>
          </p:cNvPr>
          <p:cNvGraphicFramePr>
            <a:graphicFrameLocks noGrp="1"/>
          </p:cNvGraphicFramePr>
          <p:nvPr/>
        </p:nvGraphicFramePr>
        <p:xfrm>
          <a:off x="643467" y="1139255"/>
          <a:ext cx="10905067" cy="4579497"/>
        </p:xfrm>
        <a:graphic>
          <a:graphicData uri="http://schemas.openxmlformats.org/drawingml/2006/table">
            <a:tbl>
              <a:tblPr/>
              <a:tblGrid>
                <a:gridCol w="5790581">
                  <a:extLst>
                    <a:ext uri="{9D8B030D-6E8A-4147-A177-3AD203B41FA5}">
                      <a16:colId xmlns="" xmlns:a16="http://schemas.microsoft.com/office/drawing/2014/main" val="3478375943"/>
                    </a:ext>
                  </a:extLst>
                </a:gridCol>
                <a:gridCol w="5114486">
                  <a:extLst>
                    <a:ext uri="{9D8B030D-6E8A-4147-A177-3AD203B41FA5}">
                      <a16:colId xmlns="" xmlns:a16="http://schemas.microsoft.com/office/drawing/2014/main" val="3465753867"/>
                    </a:ext>
                  </a:extLst>
                </a:gridCol>
              </a:tblGrid>
              <a:tr h="352269">
                <a:tc>
                  <a:txBody>
                    <a:bodyPr/>
                    <a:lstStyle/>
                    <a:p>
                      <a:pPr algn="ctr" rtl="0" fontAlgn="base"/>
                      <a:r>
                        <a:rPr lang="en-US" sz="1600" b="1" i="0">
                          <a:effectLst/>
                          <a:latin typeface="Times New Roman" panose="02020603050405020304" pitchFamily="18" charset="0"/>
                        </a:rPr>
                        <a:t>Leader</a:t>
                      </a:r>
                      <a:r>
                        <a:rPr lang="en-US" sz="1600" b="0" i="0">
                          <a:effectLst/>
                          <a:latin typeface="Times New Roman" panose="02020603050405020304" pitchFamily="18" charset="0"/>
                        </a:rPr>
                        <a:t>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1" i="0">
                          <a:effectLst/>
                          <a:latin typeface="Times New Roman" panose="02020603050405020304" pitchFamily="18" charset="0"/>
                        </a:rPr>
                        <a:t>Boss</a:t>
                      </a:r>
                      <a:r>
                        <a:rPr lang="en-US" sz="1600" b="0" i="0">
                          <a:effectLst/>
                          <a:latin typeface="Times New Roman" panose="02020603050405020304" pitchFamily="18" charset="0"/>
                        </a:rPr>
                        <a:t>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622304616"/>
                  </a:ext>
                </a:extLst>
              </a:tr>
              <a:tr h="352269">
                <a:tc>
                  <a:txBody>
                    <a:bodyPr/>
                    <a:lstStyle/>
                    <a:p>
                      <a:pPr algn="ctr" rtl="0" fontAlgn="base"/>
                      <a:r>
                        <a:rPr lang="en-US" sz="1600" b="0" i="0" dirty="0">
                          <a:effectLst/>
                          <a:latin typeface="Times New Roman" panose="02020603050405020304" pitchFamily="18" charset="0"/>
                        </a:rPr>
                        <a:t>Teach you why and how to do it </a:t>
                      </a:r>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Tell you what to do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711048192"/>
                  </a:ext>
                </a:extLst>
              </a:tr>
              <a:tr h="352269">
                <a:tc>
                  <a:txBody>
                    <a:bodyPr/>
                    <a:lstStyle/>
                    <a:p>
                      <a:pPr algn="ctr" rtl="0" fontAlgn="base"/>
                      <a:r>
                        <a:rPr lang="en-US" sz="1600" b="0" i="0">
                          <a:effectLst/>
                          <a:latin typeface="Times New Roman" panose="02020603050405020304" pitchFamily="18" charset="0"/>
                        </a:rPr>
                        <a:t>Emotional and people experts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Subject matter experts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643546742"/>
                  </a:ext>
                </a:extLst>
              </a:tr>
              <a:tr h="352269">
                <a:tc>
                  <a:txBody>
                    <a:bodyPr/>
                    <a:lstStyle/>
                    <a:p>
                      <a:pPr algn="ctr" rtl="0" fontAlgn="base"/>
                      <a:r>
                        <a:rPr lang="en-US" sz="1600" b="0" i="0">
                          <a:effectLst/>
                          <a:latin typeface="Times New Roman" panose="02020603050405020304" pitchFamily="18" charset="0"/>
                        </a:rPr>
                        <a:t>Want you to feel successful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Need you to perform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271625518"/>
                  </a:ext>
                </a:extLst>
              </a:tr>
              <a:tr h="352269">
                <a:tc>
                  <a:txBody>
                    <a:bodyPr/>
                    <a:lstStyle/>
                    <a:p>
                      <a:pPr algn="ctr" rtl="0" fontAlgn="base"/>
                      <a:r>
                        <a:rPr lang="en-US" sz="1600" b="0" i="0">
                          <a:effectLst/>
                          <a:latin typeface="Times New Roman" panose="02020603050405020304" pitchFamily="18" charset="0"/>
                        </a:rPr>
                        <a:t>Build your confidence for self-accountability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Hold your accountable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080099028"/>
                  </a:ext>
                </a:extLst>
              </a:tr>
              <a:tr h="352269">
                <a:tc>
                  <a:txBody>
                    <a:bodyPr/>
                    <a:lstStyle/>
                    <a:p>
                      <a:pPr algn="ctr" rtl="0" fontAlgn="base"/>
                      <a:r>
                        <a:rPr lang="en-US" sz="1600" b="0" i="0">
                          <a:effectLst/>
                          <a:latin typeface="Times New Roman" panose="02020603050405020304" pitchFamily="18" charset="0"/>
                        </a:rPr>
                        <a:t>Measure success by passion and impact of the people they influence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Measure success by a title or rank in the hierarchy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702376555"/>
                  </a:ext>
                </a:extLst>
              </a:tr>
              <a:tr h="352269">
                <a:tc>
                  <a:txBody>
                    <a:bodyPr/>
                    <a:lstStyle/>
                    <a:p>
                      <a:pPr algn="ctr" rtl="0" fontAlgn="base"/>
                      <a:r>
                        <a:rPr lang="en-US" sz="1600" b="0" i="0">
                          <a:effectLst/>
                          <a:latin typeface="Times New Roman" panose="02020603050405020304" pitchFamily="18" charset="0"/>
                        </a:rPr>
                        <a:t>Independent of authorities and position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Dependent of authorities and position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174593152"/>
                  </a:ext>
                </a:extLst>
              </a:tr>
              <a:tr h="352269">
                <a:tc>
                  <a:txBody>
                    <a:bodyPr/>
                    <a:lstStyle/>
                    <a:p>
                      <a:pPr algn="ctr" rtl="0" fontAlgn="base"/>
                      <a:r>
                        <a:rPr lang="en-US" sz="1600" b="0" i="0">
                          <a:effectLst/>
                          <a:latin typeface="Times New Roman" panose="02020603050405020304" pitchFamily="18" charset="0"/>
                        </a:rPr>
                        <a:t>Focus is on what is right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Focus is on what is right now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571674907"/>
                  </a:ext>
                </a:extLst>
              </a:tr>
              <a:tr h="352269">
                <a:tc>
                  <a:txBody>
                    <a:bodyPr/>
                    <a:lstStyle/>
                    <a:p>
                      <a:pPr algn="ctr" rtl="0" fontAlgn="base"/>
                      <a:r>
                        <a:rPr lang="en-US" sz="1600" b="0" i="0">
                          <a:effectLst/>
                          <a:latin typeface="Times New Roman" panose="02020603050405020304" pitchFamily="18" charset="0"/>
                        </a:rPr>
                        <a:t>Operate with a legacy in mind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Operate with competition in mind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368442982"/>
                  </a:ext>
                </a:extLst>
              </a:tr>
              <a:tr h="352269">
                <a:tc>
                  <a:txBody>
                    <a:bodyPr/>
                    <a:lstStyle/>
                    <a:p>
                      <a:pPr algn="ctr" rtl="0" fontAlgn="base"/>
                      <a:r>
                        <a:rPr lang="en-US" sz="1600" b="0" i="0">
                          <a:effectLst/>
                          <a:latin typeface="Times New Roman" panose="02020603050405020304" pitchFamily="18" charset="0"/>
                        </a:rPr>
                        <a:t>Driven by passion and purpose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Driven  by fear and reaction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798357670"/>
                  </a:ext>
                </a:extLst>
              </a:tr>
              <a:tr h="352269">
                <a:tc>
                  <a:txBody>
                    <a:bodyPr/>
                    <a:lstStyle/>
                    <a:p>
                      <a:pPr algn="ctr" rtl="0" fontAlgn="base"/>
                      <a:r>
                        <a:rPr lang="en-US" sz="1600" b="0" i="0">
                          <a:effectLst/>
                          <a:latin typeface="Times New Roman" panose="02020603050405020304" pitchFamily="18" charset="0"/>
                        </a:rPr>
                        <a:t>Want you to do better than they did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Want to always be your boss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601659967"/>
                  </a:ext>
                </a:extLst>
              </a:tr>
              <a:tr h="352269">
                <a:tc>
                  <a:txBody>
                    <a:bodyPr/>
                    <a:lstStyle/>
                    <a:p>
                      <a:pPr algn="ctr" rtl="0" fontAlgn="base"/>
                      <a:r>
                        <a:rPr lang="en-US" sz="1600" b="0" i="0">
                          <a:effectLst/>
                          <a:latin typeface="Times New Roman" panose="02020603050405020304" pitchFamily="18" charset="0"/>
                        </a:rPr>
                        <a:t>Get joy from other’s success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a:effectLst/>
                          <a:latin typeface="Times New Roman" panose="02020603050405020304" pitchFamily="18" charset="0"/>
                        </a:rPr>
                        <a:t>Get joy from their success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419173531"/>
                  </a:ext>
                </a:extLst>
              </a:tr>
              <a:tr h="352269">
                <a:tc>
                  <a:txBody>
                    <a:bodyPr/>
                    <a:lstStyle/>
                    <a:p>
                      <a:pPr algn="ctr" rtl="0" fontAlgn="base"/>
                      <a:r>
                        <a:rPr lang="en-US" sz="1600" b="0" i="0">
                          <a:effectLst/>
                          <a:latin typeface="Times New Roman" panose="02020603050405020304" pitchFamily="18" charset="0"/>
                        </a:rPr>
                        <a:t>Build your confidence so you will tell them what they need to hear </a:t>
                      </a:r>
                      <a:endParaRPr lang="en-US" sz="1400" b="0" i="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1600" b="0" i="0" dirty="0">
                          <a:effectLst/>
                          <a:latin typeface="Times New Roman" panose="02020603050405020304" pitchFamily="18" charset="0"/>
                        </a:rPr>
                        <a:t>Build your fear so you will tell them what they want to hear </a:t>
                      </a:r>
                      <a:endParaRPr lang="en-US" sz="1400" b="0" i="0" dirty="0">
                        <a:effectLst/>
                      </a:endParaRPr>
                    </a:p>
                  </a:txBody>
                  <a:tcPr marL="54187" marR="54187" marT="27093" marB="27093">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974581675"/>
                  </a:ext>
                </a:extLst>
              </a:tr>
            </a:tbl>
          </a:graphicData>
        </a:graphic>
      </p:graphicFrame>
    </p:spTree>
    <p:extLst>
      <p:ext uri="{BB962C8B-B14F-4D97-AF65-F5344CB8AC3E}">
        <p14:creationId xmlns:p14="http://schemas.microsoft.com/office/powerpoint/2010/main" val="201678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A7895A40-19A4-42D6-9D30-DBC1E8002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02F429C4-ABC9-46FC-818A-B5429CDE4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CEF98E4-3709-4952-8F42-2305CCE34F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F10BCCF5-D685-47FF-B675-647EAEB72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94CE01AE-F33E-488F-B357-EA0EC8FA609E}"/>
              </a:ext>
            </a:extLst>
          </p:cNvPr>
          <p:cNvSpPr txBox="1"/>
          <p:nvPr/>
        </p:nvSpPr>
        <p:spPr>
          <a:xfrm>
            <a:off x="793980" y="1251810"/>
            <a:ext cx="9910296" cy="25900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b="1" kern="1200" dirty="0">
                <a:solidFill>
                  <a:schemeClr val="tx1"/>
                </a:solidFill>
                <a:latin typeface="+mj-lt"/>
                <a:ea typeface="+mj-ea"/>
                <a:cs typeface="+mj-cs"/>
              </a:rPr>
              <a:t>Leadership</a:t>
            </a:r>
            <a:r>
              <a:rPr lang="en-US" sz="8000" kern="1200" dirty="0">
                <a:solidFill>
                  <a:schemeClr val="tx1"/>
                </a:solidFill>
                <a:latin typeface="+mj-lt"/>
                <a:ea typeface="+mj-ea"/>
                <a:cs typeface="+mj-cs"/>
              </a:rPr>
              <a:t> </a:t>
            </a:r>
          </a:p>
        </p:txBody>
      </p:sp>
      <p:sp>
        <p:nvSpPr>
          <p:cNvPr id="15" name="Rectangle 14">
            <a:extLst>
              <a:ext uri="{FF2B5EF4-FFF2-40B4-BE49-F238E27FC236}">
                <a16:creationId xmlns="" xmlns:a16="http://schemas.microsoft.com/office/drawing/2014/main" id="{B0EE8A42-107A-4D4C-8D56-BBAE95C7F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E504E2FB-EE60-4DD6-A2AC-547152AAFBDF}"/>
              </a:ext>
            </a:extLst>
          </p:cNvPr>
          <p:cNvSpPr txBox="1"/>
          <p:nvPr/>
        </p:nvSpPr>
        <p:spPr>
          <a:xfrm>
            <a:off x="737062" y="2546823"/>
            <a:ext cx="9967214" cy="2246769"/>
          </a:xfrm>
          <a:prstGeom prst="rect">
            <a:avLst/>
          </a:prstGeom>
          <a:noFill/>
        </p:spPr>
        <p:txBody>
          <a:bodyPr wrap="square">
            <a:spAutoFit/>
          </a:bodyPr>
          <a:lstStyle/>
          <a:p>
            <a:pPr algn="just"/>
            <a:r>
              <a:rPr lang="en-US" sz="2800" dirty="0"/>
              <a:t>Educational leadership is a collaborate process that unites the talents and forces of teachers, students and parents. The goal of educational leadership is to improve the quality of education and the education system itself. Read below to learn why educational leadership becomes more important every day.</a:t>
            </a:r>
            <a:endParaRPr lang="ru-RU" sz="2800" dirty="0"/>
          </a:p>
        </p:txBody>
      </p:sp>
    </p:spTree>
    <p:extLst>
      <p:ext uri="{BB962C8B-B14F-4D97-AF65-F5344CB8AC3E}">
        <p14:creationId xmlns:p14="http://schemas.microsoft.com/office/powerpoint/2010/main" val="34791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66BD741-109E-429C-83F1-121892DB890F}"/>
              </a:ext>
            </a:extLst>
          </p:cNvPr>
          <p:cNvSpPr txBox="1"/>
          <p:nvPr/>
        </p:nvSpPr>
        <p:spPr>
          <a:xfrm>
            <a:off x="452487" y="358219"/>
            <a:ext cx="8201319" cy="830997"/>
          </a:xfrm>
          <a:prstGeom prst="rect">
            <a:avLst/>
          </a:prstGeom>
          <a:noFill/>
        </p:spPr>
        <p:txBody>
          <a:bodyPr wrap="square" rtlCol="0">
            <a:spAutoFit/>
          </a:bodyPr>
          <a:lstStyle/>
          <a:p>
            <a:r>
              <a:rPr lang="en-US" sz="4800" b="1" dirty="0"/>
              <a:t>Styles of Leadership</a:t>
            </a:r>
            <a:endParaRPr lang="ru-RU" sz="4800" b="1" dirty="0"/>
          </a:p>
        </p:txBody>
      </p:sp>
      <p:sp>
        <p:nvSpPr>
          <p:cNvPr id="3" name="TextBox 2">
            <a:extLst>
              <a:ext uri="{FF2B5EF4-FFF2-40B4-BE49-F238E27FC236}">
                <a16:creationId xmlns="" xmlns:a16="http://schemas.microsoft.com/office/drawing/2014/main" id="{0F492966-4CC8-4FC2-816A-5259D530C046}"/>
              </a:ext>
            </a:extLst>
          </p:cNvPr>
          <p:cNvSpPr txBox="1"/>
          <p:nvPr/>
        </p:nvSpPr>
        <p:spPr>
          <a:xfrm>
            <a:off x="707010" y="1918354"/>
            <a:ext cx="7692272" cy="523220"/>
          </a:xfrm>
          <a:prstGeom prst="rect">
            <a:avLst/>
          </a:prstGeom>
          <a:noFill/>
        </p:spPr>
        <p:txBody>
          <a:bodyPr wrap="square" rtlCol="0">
            <a:spAutoFit/>
          </a:bodyPr>
          <a:lstStyle/>
          <a:p>
            <a:r>
              <a:rPr lang="en-US" sz="2800" b="1" dirty="0"/>
              <a:t>1. </a:t>
            </a:r>
            <a:r>
              <a:rPr lang="en-US" sz="2800" dirty="0"/>
              <a:t>Instructional Leadership </a:t>
            </a:r>
            <a:endParaRPr lang="ru-RU" sz="2800" dirty="0"/>
          </a:p>
        </p:txBody>
      </p:sp>
      <p:sp>
        <p:nvSpPr>
          <p:cNvPr id="4" name="TextBox 3">
            <a:extLst>
              <a:ext uri="{FF2B5EF4-FFF2-40B4-BE49-F238E27FC236}">
                <a16:creationId xmlns="" xmlns:a16="http://schemas.microsoft.com/office/drawing/2014/main" id="{30800156-C70F-4F3E-8321-5ADAD0F02CFC}"/>
              </a:ext>
            </a:extLst>
          </p:cNvPr>
          <p:cNvSpPr txBox="1"/>
          <p:nvPr/>
        </p:nvSpPr>
        <p:spPr>
          <a:xfrm>
            <a:off x="707010" y="2441574"/>
            <a:ext cx="7692272" cy="523220"/>
          </a:xfrm>
          <a:prstGeom prst="rect">
            <a:avLst/>
          </a:prstGeom>
          <a:noFill/>
        </p:spPr>
        <p:txBody>
          <a:bodyPr wrap="square" rtlCol="0">
            <a:spAutoFit/>
          </a:bodyPr>
          <a:lstStyle/>
          <a:p>
            <a:r>
              <a:rPr lang="en-US" sz="2800" b="1" dirty="0"/>
              <a:t>2. </a:t>
            </a:r>
            <a:r>
              <a:rPr lang="en-US" sz="2800" dirty="0"/>
              <a:t>Transactional Leadership </a:t>
            </a:r>
            <a:endParaRPr lang="ru-RU" sz="2800" dirty="0"/>
          </a:p>
        </p:txBody>
      </p:sp>
      <p:sp>
        <p:nvSpPr>
          <p:cNvPr id="5" name="TextBox 4">
            <a:extLst>
              <a:ext uri="{FF2B5EF4-FFF2-40B4-BE49-F238E27FC236}">
                <a16:creationId xmlns="" xmlns:a16="http://schemas.microsoft.com/office/drawing/2014/main" id="{E8B473B3-EAF4-437F-8813-3662B6359209}"/>
              </a:ext>
            </a:extLst>
          </p:cNvPr>
          <p:cNvSpPr txBox="1"/>
          <p:nvPr/>
        </p:nvSpPr>
        <p:spPr>
          <a:xfrm>
            <a:off x="707010" y="2964794"/>
            <a:ext cx="7692272" cy="523220"/>
          </a:xfrm>
          <a:prstGeom prst="rect">
            <a:avLst/>
          </a:prstGeom>
          <a:noFill/>
        </p:spPr>
        <p:txBody>
          <a:bodyPr wrap="square" rtlCol="0">
            <a:spAutoFit/>
          </a:bodyPr>
          <a:lstStyle/>
          <a:p>
            <a:r>
              <a:rPr lang="en-US" sz="2800" b="1" dirty="0"/>
              <a:t>3. </a:t>
            </a:r>
            <a:r>
              <a:rPr lang="en-US" sz="2800" dirty="0"/>
              <a:t>Transformational Leadership </a:t>
            </a:r>
            <a:endParaRPr lang="ru-RU" sz="2800" dirty="0"/>
          </a:p>
        </p:txBody>
      </p:sp>
      <p:sp>
        <p:nvSpPr>
          <p:cNvPr id="6" name="TextBox 5">
            <a:extLst>
              <a:ext uri="{FF2B5EF4-FFF2-40B4-BE49-F238E27FC236}">
                <a16:creationId xmlns="" xmlns:a16="http://schemas.microsoft.com/office/drawing/2014/main" id="{6F5882E2-A1B0-4C06-976A-8CB0433CCE1A}"/>
              </a:ext>
            </a:extLst>
          </p:cNvPr>
          <p:cNvSpPr txBox="1"/>
          <p:nvPr/>
        </p:nvSpPr>
        <p:spPr>
          <a:xfrm>
            <a:off x="707010" y="3488014"/>
            <a:ext cx="7692272" cy="523220"/>
          </a:xfrm>
          <a:prstGeom prst="rect">
            <a:avLst/>
          </a:prstGeom>
          <a:noFill/>
        </p:spPr>
        <p:txBody>
          <a:bodyPr wrap="square" rtlCol="0">
            <a:spAutoFit/>
          </a:bodyPr>
          <a:lstStyle/>
          <a:p>
            <a:r>
              <a:rPr lang="en-US" sz="2800" b="1" dirty="0"/>
              <a:t>4. </a:t>
            </a:r>
            <a:r>
              <a:rPr lang="en-US" sz="2800" dirty="0"/>
              <a:t>Constructivist Leadership </a:t>
            </a:r>
            <a:endParaRPr lang="ru-RU" sz="2800" dirty="0"/>
          </a:p>
        </p:txBody>
      </p:sp>
      <p:sp>
        <p:nvSpPr>
          <p:cNvPr id="7" name="TextBox 6">
            <a:extLst>
              <a:ext uri="{FF2B5EF4-FFF2-40B4-BE49-F238E27FC236}">
                <a16:creationId xmlns="" xmlns:a16="http://schemas.microsoft.com/office/drawing/2014/main" id="{7624221B-152A-456E-91C7-73AAF238CD7C}"/>
              </a:ext>
            </a:extLst>
          </p:cNvPr>
          <p:cNvSpPr txBox="1"/>
          <p:nvPr/>
        </p:nvSpPr>
        <p:spPr>
          <a:xfrm>
            <a:off x="707010" y="4011234"/>
            <a:ext cx="7692272" cy="523220"/>
          </a:xfrm>
          <a:prstGeom prst="rect">
            <a:avLst/>
          </a:prstGeom>
          <a:noFill/>
        </p:spPr>
        <p:txBody>
          <a:bodyPr wrap="square" rtlCol="0">
            <a:spAutoFit/>
          </a:bodyPr>
          <a:lstStyle/>
          <a:p>
            <a:r>
              <a:rPr lang="en-US" sz="2800" b="1" dirty="0"/>
              <a:t>5. </a:t>
            </a:r>
            <a:r>
              <a:rPr lang="en-US" sz="2800" dirty="0"/>
              <a:t>Strategic Leadership </a:t>
            </a:r>
            <a:endParaRPr lang="ru-RU" sz="2800" dirty="0"/>
          </a:p>
        </p:txBody>
      </p:sp>
    </p:spTree>
    <p:extLst>
      <p:ext uri="{BB962C8B-B14F-4D97-AF65-F5344CB8AC3E}">
        <p14:creationId xmlns:p14="http://schemas.microsoft.com/office/powerpoint/2010/main" val="17628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66BD741-109E-429C-83F1-121892DB890F}"/>
              </a:ext>
            </a:extLst>
          </p:cNvPr>
          <p:cNvSpPr txBox="1"/>
          <p:nvPr/>
        </p:nvSpPr>
        <p:spPr>
          <a:xfrm>
            <a:off x="452487" y="358219"/>
            <a:ext cx="8201319" cy="830997"/>
          </a:xfrm>
          <a:prstGeom prst="rect">
            <a:avLst/>
          </a:prstGeom>
          <a:noFill/>
        </p:spPr>
        <p:txBody>
          <a:bodyPr wrap="square" rtlCol="0">
            <a:spAutoFit/>
          </a:bodyPr>
          <a:lstStyle/>
          <a:p>
            <a:r>
              <a:rPr lang="en-US" sz="4800" b="1" dirty="0"/>
              <a:t>Styles of Leadership</a:t>
            </a:r>
            <a:endParaRPr lang="ru-RU" sz="4800" b="1" dirty="0"/>
          </a:p>
        </p:txBody>
      </p:sp>
      <p:sp>
        <p:nvSpPr>
          <p:cNvPr id="8" name="TextBox 7">
            <a:extLst>
              <a:ext uri="{FF2B5EF4-FFF2-40B4-BE49-F238E27FC236}">
                <a16:creationId xmlns="" xmlns:a16="http://schemas.microsoft.com/office/drawing/2014/main" id="{74D92D91-5D30-4403-B521-062CD5FC3480}"/>
              </a:ext>
            </a:extLst>
          </p:cNvPr>
          <p:cNvSpPr txBox="1"/>
          <p:nvPr/>
        </p:nvSpPr>
        <p:spPr>
          <a:xfrm>
            <a:off x="332446" y="2837268"/>
            <a:ext cx="10932184" cy="954107"/>
          </a:xfrm>
          <a:prstGeom prst="rect">
            <a:avLst/>
          </a:prstGeom>
          <a:noFill/>
        </p:spPr>
        <p:txBody>
          <a:bodyPr wrap="square" rtlCol="0">
            <a:spAutoFit/>
          </a:bodyPr>
          <a:lstStyle/>
          <a:p>
            <a:r>
              <a:rPr lang="en-US" sz="2800" dirty="0"/>
              <a:t>Work in small groups and discuss what style is the most appropriate for your school/schools</a:t>
            </a:r>
            <a:endParaRPr lang="ru-RU" sz="2800" dirty="0"/>
          </a:p>
        </p:txBody>
      </p:sp>
    </p:spTree>
    <p:extLst>
      <p:ext uri="{BB962C8B-B14F-4D97-AF65-F5344CB8AC3E}">
        <p14:creationId xmlns:p14="http://schemas.microsoft.com/office/powerpoint/2010/main" val="26076543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360</Words>
  <Application>Microsoft Office PowerPoint</Application>
  <PresentationFormat>Произвольный</PresentationFormat>
  <Paragraphs>60</Paragraphs>
  <Slides>11</Slides>
  <Notes>5</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Любовь Юрьевна</dc:creator>
  <cp:lastModifiedBy>Любовь Юрьевна</cp:lastModifiedBy>
  <cp:revision>2</cp:revision>
  <dcterms:modified xsi:type="dcterms:W3CDTF">2022-01-18T10:28:46Z</dcterms:modified>
</cp:coreProperties>
</file>