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2" r:id="rId1"/>
  </p:sldMasterIdLst>
  <p:notesMasterIdLst>
    <p:notesMasterId r:id="rId18"/>
  </p:notesMasterIdLst>
  <p:handoutMasterIdLst>
    <p:handoutMasterId r:id="rId19"/>
  </p:handoutMasterIdLst>
  <p:sldIdLst>
    <p:sldId id="271" r:id="rId2"/>
    <p:sldId id="291" r:id="rId3"/>
    <p:sldId id="293" r:id="rId4"/>
    <p:sldId id="294" r:id="rId5"/>
    <p:sldId id="295" r:id="rId6"/>
    <p:sldId id="275" r:id="rId7"/>
    <p:sldId id="276" r:id="rId8"/>
    <p:sldId id="277" r:id="rId9"/>
    <p:sldId id="278" r:id="rId10"/>
    <p:sldId id="279" r:id="rId11"/>
    <p:sldId id="280" r:id="rId12"/>
    <p:sldId id="281" r:id="rId13"/>
    <p:sldId id="282" r:id="rId14"/>
    <p:sldId id="283" r:id="rId15"/>
    <p:sldId id="296" r:id="rId16"/>
    <p:sldId id="290" r:id="rId1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autoAdjust="0"/>
  </p:normalViewPr>
  <p:slideViewPr>
    <p:cSldViewPr snapToGrid="0">
      <p:cViewPr>
        <p:scale>
          <a:sx n="82" d="100"/>
          <a:sy n="82" d="100"/>
        </p:scale>
        <p:origin x="-629" y="-22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D79313-AD9A-4565-8342-BF2EA6E99D17}" type="doc">
      <dgm:prSet loTypeId="urn:microsoft.com/office/officeart/2005/8/layout/default" loCatId="list" qsTypeId="urn:microsoft.com/office/officeart/2005/8/quickstyle/3d1" qsCatId="3D" csTypeId="urn:microsoft.com/office/officeart/2005/8/colors/accent4_2" csCatId="accent4" phldr="1"/>
      <dgm:spPr/>
      <dgm:t>
        <a:bodyPr/>
        <a:lstStyle/>
        <a:p>
          <a:endParaRPr lang="ru-RU"/>
        </a:p>
      </dgm:t>
    </dgm:pt>
    <dgm:pt modelId="{948BA53C-045D-4315-923F-C26FE6A9A893}">
      <dgm:prSet phldrT="[Текст]"/>
      <dgm:spPr/>
      <dgm:t>
        <a:bodyPr/>
        <a:lstStyle/>
        <a:p>
          <a:r>
            <a:rPr lang="en-US" b="1" dirty="0" smtClean="0"/>
            <a:t>1 Classroom teacher vs Teacher Training</a:t>
          </a:r>
          <a:endParaRPr lang="ru-RU" b="1" dirty="0"/>
        </a:p>
      </dgm:t>
    </dgm:pt>
    <dgm:pt modelId="{6BA68673-BEAB-4E55-99C6-1129F534A502}" type="parTrans" cxnId="{24D35EF0-1EBA-476D-99AB-75948FD5D4F2}">
      <dgm:prSet/>
      <dgm:spPr/>
      <dgm:t>
        <a:bodyPr/>
        <a:lstStyle/>
        <a:p>
          <a:endParaRPr lang="ru-RU" b="1"/>
        </a:p>
      </dgm:t>
    </dgm:pt>
    <dgm:pt modelId="{F9D34B96-BA89-4373-A3B2-7BE544AC01DD}" type="sibTrans" cxnId="{24D35EF0-1EBA-476D-99AB-75948FD5D4F2}">
      <dgm:prSet/>
      <dgm:spPr/>
      <dgm:t>
        <a:bodyPr/>
        <a:lstStyle/>
        <a:p>
          <a:endParaRPr lang="ru-RU" b="1"/>
        </a:p>
      </dgm:t>
    </dgm:pt>
    <dgm:pt modelId="{84F73C7C-6E13-41B8-A3DC-C0914CF54181}">
      <dgm:prSet phldrT="[Текст]"/>
      <dgm:spPr/>
      <dgm:t>
        <a:bodyPr/>
        <a:lstStyle/>
        <a:p>
          <a:r>
            <a:rPr lang="en-US" b="1" dirty="0" smtClean="0"/>
            <a:t>2 Setting up topics and objectives</a:t>
          </a:r>
          <a:endParaRPr lang="ru-RU" b="1" dirty="0"/>
        </a:p>
      </dgm:t>
    </dgm:pt>
    <dgm:pt modelId="{EC23CB9B-C5C7-4D6E-8C64-3D855D3ECA87}" type="parTrans" cxnId="{EC6CDE42-C6F2-4086-9DF1-CA8FEA494306}">
      <dgm:prSet/>
      <dgm:spPr/>
      <dgm:t>
        <a:bodyPr/>
        <a:lstStyle/>
        <a:p>
          <a:endParaRPr lang="ru-RU" b="1"/>
        </a:p>
      </dgm:t>
    </dgm:pt>
    <dgm:pt modelId="{AC55FDFD-8178-45D7-8EC4-7ADEE712761F}" type="sibTrans" cxnId="{EC6CDE42-C6F2-4086-9DF1-CA8FEA494306}">
      <dgm:prSet/>
      <dgm:spPr/>
      <dgm:t>
        <a:bodyPr/>
        <a:lstStyle/>
        <a:p>
          <a:endParaRPr lang="ru-RU" b="1"/>
        </a:p>
      </dgm:t>
    </dgm:pt>
    <dgm:pt modelId="{0F6433B3-D519-43FE-857F-7C2CB6BAEC6E}">
      <dgm:prSet phldrT="[Текст]"/>
      <dgm:spPr/>
      <dgm:t>
        <a:bodyPr/>
        <a:lstStyle/>
        <a:p>
          <a:r>
            <a:rPr lang="en-US" b="1" dirty="0" smtClean="0"/>
            <a:t>3 Ways to engage teacher</a:t>
          </a:r>
          <a:endParaRPr lang="ru-RU" b="1" dirty="0"/>
        </a:p>
      </dgm:t>
    </dgm:pt>
    <dgm:pt modelId="{AAD35B13-4AAC-44B1-B5AC-1037481D6D0A}" type="parTrans" cxnId="{D266A248-88E5-4231-8F87-0B898F1F07C0}">
      <dgm:prSet/>
      <dgm:spPr/>
      <dgm:t>
        <a:bodyPr/>
        <a:lstStyle/>
        <a:p>
          <a:endParaRPr lang="ru-RU" b="1"/>
        </a:p>
      </dgm:t>
    </dgm:pt>
    <dgm:pt modelId="{6D991CD7-BE9F-43CD-9B1D-236CD2215183}" type="sibTrans" cxnId="{D266A248-88E5-4231-8F87-0B898F1F07C0}">
      <dgm:prSet/>
      <dgm:spPr/>
      <dgm:t>
        <a:bodyPr/>
        <a:lstStyle/>
        <a:p>
          <a:endParaRPr lang="ru-RU" b="1"/>
        </a:p>
      </dgm:t>
    </dgm:pt>
    <dgm:pt modelId="{9FAE25F0-A77A-48C4-990F-86BC34A893EC}">
      <dgm:prSet phldrT="[Текст]"/>
      <dgm:spPr/>
      <dgm:t>
        <a:bodyPr/>
        <a:lstStyle/>
        <a:p>
          <a:r>
            <a:rPr lang="en-US" b="1" dirty="0" smtClean="0"/>
            <a:t>4 Final training plan</a:t>
          </a:r>
          <a:endParaRPr lang="ru-RU" b="1" dirty="0"/>
        </a:p>
      </dgm:t>
    </dgm:pt>
    <dgm:pt modelId="{2A78613F-62DA-4133-8E49-87239471D547}" type="parTrans" cxnId="{F0A92A59-17C9-4BDA-8BBF-AA4FAAB7EF39}">
      <dgm:prSet/>
      <dgm:spPr/>
      <dgm:t>
        <a:bodyPr/>
        <a:lstStyle/>
        <a:p>
          <a:endParaRPr lang="ru-RU" b="1"/>
        </a:p>
      </dgm:t>
    </dgm:pt>
    <dgm:pt modelId="{43122585-ACB9-4ABE-B396-853CB23F9238}" type="sibTrans" cxnId="{F0A92A59-17C9-4BDA-8BBF-AA4FAAB7EF39}">
      <dgm:prSet/>
      <dgm:spPr/>
      <dgm:t>
        <a:bodyPr/>
        <a:lstStyle/>
        <a:p>
          <a:endParaRPr lang="ru-RU" b="1"/>
        </a:p>
      </dgm:t>
    </dgm:pt>
    <dgm:pt modelId="{A85881F9-4298-495E-99BB-4DF339CC560A}">
      <dgm:prSet phldrT="[Текст]"/>
      <dgm:spPr/>
      <dgm:t>
        <a:bodyPr/>
        <a:lstStyle/>
        <a:p>
          <a:r>
            <a:rPr lang="en-US" b="1" dirty="0" smtClean="0"/>
            <a:t>Teacher training </a:t>
          </a:r>
          <a:endParaRPr lang="ru-RU" b="1" dirty="0"/>
        </a:p>
      </dgm:t>
    </dgm:pt>
    <dgm:pt modelId="{A402C803-5EE8-4EEB-A9FC-57372EB64DED}" type="parTrans" cxnId="{1EDC37C6-5766-4D0B-836C-77CC7A4C9974}">
      <dgm:prSet/>
      <dgm:spPr/>
      <dgm:t>
        <a:bodyPr/>
        <a:lstStyle/>
        <a:p>
          <a:endParaRPr lang="ru-RU" b="1"/>
        </a:p>
      </dgm:t>
    </dgm:pt>
    <dgm:pt modelId="{6AB78C23-6CF3-4A22-A021-02AF9E71DCE9}" type="sibTrans" cxnId="{1EDC37C6-5766-4D0B-836C-77CC7A4C9974}">
      <dgm:prSet/>
      <dgm:spPr/>
      <dgm:t>
        <a:bodyPr/>
        <a:lstStyle/>
        <a:p>
          <a:endParaRPr lang="ru-RU" b="1"/>
        </a:p>
      </dgm:t>
    </dgm:pt>
    <dgm:pt modelId="{7695CF7C-5EB8-49FB-9356-71E97890EF85}" type="pres">
      <dgm:prSet presAssocID="{00D79313-AD9A-4565-8342-BF2EA6E99D17}" presName="diagram" presStyleCnt="0">
        <dgm:presLayoutVars>
          <dgm:dir/>
          <dgm:resizeHandles val="exact"/>
        </dgm:presLayoutVars>
      </dgm:prSet>
      <dgm:spPr/>
      <dgm:t>
        <a:bodyPr/>
        <a:lstStyle/>
        <a:p>
          <a:endParaRPr lang="ru-RU"/>
        </a:p>
      </dgm:t>
    </dgm:pt>
    <dgm:pt modelId="{AAC47A94-8E33-429E-830B-4EF7A10AC97C}" type="pres">
      <dgm:prSet presAssocID="{948BA53C-045D-4315-923F-C26FE6A9A893}" presName="node" presStyleLbl="node1" presStyleIdx="0" presStyleCnt="5">
        <dgm:presLayoutVars>
          <dgm:bulletEnabled val="1"/>
        </dgm:presLayoutVars>
      </dgm:prSet>
      <dgm:spPr/>
      <dgm:t>
        <a:bodyPr/>
        <a:lstStyle/>
        <a:p>
          <a:endParaRPr lang="ru-RU"/>
        </a:p>
      </dgm:t>
    </dgm:pt>
    <dgm:pt modelId="{B146040A-8A5F-4788-81B7-A2731D209EF1}" type="pres">
      <dgm:prSet presAssocID="{F9D34B96-BA89-4373-A3B2-7BE544AC01DD}" presName="sibTrans" presStyleCnt="0"/>
      <dgm:spPr/>
    </dgm:pt>
    <dgm:pt modelId="{D8BFEAA7-6258-48E8-96EA-26054F9DC2DE}" type="pres">
      <dgm:prSet presAssocID="{84F73C7C-6E13-41B8-A3DC-C0914CF54181}" presName="node" presStyleLbl="node1" presStyleIdx="1" presStyleCnt="5">
        <dgm:presLayoutVars>
          <dgm:bulletEnabled val="1"/>
        </dgm:presLayoutVars>
      </dgm:prSet>
      <dgm:spPr/>
      <dgm:t>
        <a:bodyPr/>
        <a:lstStyle/>
        <a:p>
          <a:endParaRPr lang="ru-RU"/>
        </a:p>
      </dgm:t>
    </dgm:pt>
    <dgm:pt modelId="{9B3CF03A-7CB3-4008-B22A-DC089E9D9B71}" type="pres">
      <dgm:prSet presAssocID="{AC55FDFD-8178-45D7-8EC4-7ADEE712761F}" presName="sibTrans" presStyleCnt="0"/>
      <dgm:spPr/>
    </dgm:pt>
    <dgm:pt modelId="{92C26804-FA86-48E9-A002-7A4238741808}" type="pres">
      <dgm:prSet presAssocID="{0F6433B3-D519-43FE-857F-7C2CB6BAEC6E}" presName="node" presStyleLbl="node1" presStyleIdx="2" presStyleCnt="5">
        <dgm:presLayoutVars>
          <dgm:bulletEnabled val="1"/>
        </dgm:presLayoutVars>
      </dgm:prSet>
      <dgm:spPr/>
      <dgm:t>
        <a:bodyPr/>
        <a:lstStyle/>
        <a:p>
          <a:endParaRPr lang="ru-RU"/>
        </a:p>
      </dgm:t>
    </dgm:pt>
    <dgm:pt modelId="{1A07B3F9-EB62-4C74-965E-4212964D6115}" type="pres">
      <dgm:prSet presAssocID="{6D991CD7-BE9F-43CD-9B1D-236CD2215183}" presName="sibTrans" presStyleCnt="0"/>
      <dgm:spPr/>
    </dgm:pt>
    <dgm:pt modelId="{6067E5EF-1606-4E7A-A265-79454D8416D3}" type="pres">
      <dgm:prSet presAssocID="{9FAE25F0-A77A-48C4-990F-86BC34A893EC}" presName="node" presStyleLbl="node1" presStyleIdx="3" presStyleCnt="5">
        <dgm:presLayoutVars>
          <dgm:bulletEnabled val="1"/>
        </dgm:presLayoutVars>
      </dgm:prSet>
      <dgm:spPr/>
      <dgm:t>
        <a:bodyPr/>
        <a:lstStyle/>
        <a:p>
          <a:endParaRPr lang="ru-RU"/>
        </a:p>
      </dgm:t>
    </dgm:pt>
    <dgm:pt modelId="{B4C4C2DC-E6A0-405A-9ACF-46A74106EA63}" type="pres">
      <dgm:prSet presAssocID="{43122585-ACB9-4ABE-B396-853CB23F9238}" presName="sibTrans" presStyleCnt="0"/>
      <dgm:spPr/>
    </dgm:pt>
    <dgm:pt modelId="{03D13F3B-FD97-4AB5-B938-9E556BD823F0}" type="pres">
      <dgm:prSet presAssocID="{A85881F9-4298-495E-99BB-4DF339CC560A}" presName="node" presStyleLbl="node1" presStyleIdx="4" presStyleCnt="5">
        <dgm:presLayoutVars>
          <dgm:bulletEnabled val="1"/>
        </dgm:presLayoutVars>
      </dgm:prSet>
      <dgm:spPr/>
      <dgm:t>
        <a:bodyPr/>
        <a:lstStyle/>
        <a:p>
          <a:endParaRPr lang="ru-RU"/>
        </a:p>
      </dgm:t>
    </dgm:pt>
  </dgm:ptLst>
  <dgm:cxnLst>
    <dgm:cxn modelId="{24D35EF0-1EBA-476D-99AB-75948FD5D4F2}" srcId="{00D79313-AD9A-4565-8342-BF2EA6E99D17}" destId="{948BA53C-045D-4315-923F-C26FE6A9A893}" srcOrd="0" destOrd="0" parTransId="{6BA68673-BEAB-4E55-99C6-1129F534A502}" sibTransId="{F9D34B96-BA89-4373-A3B2-7BE544AC01DD}"/>
    <dgm:cxn modelId="{F0A92A59-17C9-4BDA-8BBF-AA4FAAB7EF39}" srcId="{00D79313-AD9A-4565-8342-BF2EA6E99D17}" destId="{9FAE25F0-A77A-48C4-990F-86BC34A893EC}" srcOrd="3" destOrd="0" parTransId="{2A78613F-62DA-4133-8E49-87239471D547}" sibTransId="{43122585-ACB9-4ABE-B396-853CB23F9238}"/>
    <dgm:cxn modelId="{268DF71B-39C7-48B0-AF18-69A300F7178B}" type="presOf" srcId="{0F6433B3-D519-43FE-857F-7C2CB6BAEC6E}" destId="{92C26804-FA86-48E9-A002-7A4238741808}" srcOrd="0" destOrd="0" presId="urn:microsoft.com/office/officeart/2005/8/layout/default"/>
    <dgm:cxn modelId="{95900D88-C28F-43F9-9B55-1B3413625A01}" type="presOf" srcId="{84F73C7C-6E13-41B8-A3DC-C0914CF54181}" destId="{D8BFEAA7-6258-48E8-96EA-26054F9DC2DE}" srcOrd="0" destOrd="0" presId="urn:microsoft.com/office/officeart/2005/8/layout/default"/>
    <dgm:cxn modelId="{EC6CDE42-C6F2-4086-9DF1-CA8FEA494306}" srcId="{00D79313-AD9A-4565-8342-BF2EA6E99D17}" destId="{84F73C7C-6E13-41B8-A3DC-C0914CF54181}" srcOrd="1" destOrd="0" parTransId="{EC23CB9B-C5C7-4D6E-8C64-3D855D3ECA87}" sibTransId="{AC55FDFD-8178-45D7-8EC4-7ADEE712761F}"/>
    <dgm:cxn modelId="{D266A248-88E5-4231-8F87-0B898F1F07C0}" srcId="{00D79313-AD9A-4565-8342-BF2EA6E99D17}" destId="{0F6433B3-D519-43FE-857F-7C2CB6BAEC6E}" srcOrd="2" destOrd="0" parTransId="{AAD35B13-4AAC-44B1-B5AC-1037481D6D0A}" sibTransId="{6D991CD7-BE9F-43CD-9B1D-236CD2215183}"/>
    <dgm:cxn modelId="{FEF51B8D-AEA7-4312-B101-57550F48E2F1}" type="presOf" srcId="{A85881F9-4298-495E-99BB-4DF339CC560A}" destId="{03D13F3B-FD97-4AB5-B938-9E556BD823F0}" srcOrd="0" destOrd="0" presId="urn:microsoft.com/office/officeart/2005/8/layout/default"/>
    <dgm:cxn modelId="{5253E3F4-C884-43A5-AC0B-26A3291607FD}" type="presOf" srcId="{948BA53C-045D-4315-923F-C26FE6A9A893}" destId="{AAC47A94-8E33-429E-830B-4EF7A10AC97C}" srcOrd="0" destOrd="0" presId="urn:microsoft.com/office/officeart/2005/8/layout/default"/>
    <dgm:cxn modelId="{F1E121B4-7F71-4C86-BA26-E4C796835FCF}" type="presOf" srcId="{00D79313-AD9A-4565-8342-BF2EA6E99D17}" destId="{7695CF7C-5EB8-49FB-9356-71E97890EF85}" srcOrd="0" destOrd="0" presId="urn:microsoft.com/office/officeart/2005/8/layout/default"/>
    <dgm:cxn modelId="{75D3EF03-7CBF-4F27-A346-7552ED29DE45}" type="presOf" srcId="{9FAE25F0-A77A-48C4-990F-86BC34A893EC}" destId="{6067E5EF-1606-4E7A-A265-79454D8416D3}" srcOrd="0" destOrd="0" presId="urn:microsoft.com/office/officeart/2005/8/layout/default"/>
    <dgm:cxn modelId="{1EDC37C6-5766-4D0B-836C-77CC7A4C9974}" srcId="{00D79313-AD9A-4565-8342-BF2EA6E99D17}" destId="{A85881F9-4298-495E-99BB-4DF339CC560A}" srcOrd="4" destOrd="0" parTransId="{A402C803-5EE8-4EEB-A9FC-57372EB64DED}" sibTransId="{6AB78C23-6CF3-4A22-A021-02AF9E71DCE9}"/>
    <dgm:cxn modelId="{590E520A-71AB-4E69-8D21-95E52C625409}" type="presParOf" srcId="{7695CF7C-5EB8-49FB-9356-71E97890EF85}" destId="{AAC47A94-8E33-429E-830B-4EF7A10AC97C}" srcOrd="0" destOrd="0" presId="urn:microsoft.com/office/officeart/2005/8/layout/default"/>
    <dgm:cxn modelId="{E0F65FB1-03B0-4BA7-924A-110A05FF058D}" type="presParOf" srcId="{7695CF7C-5EB8-49FB-9356-71E97890EF85}" destId="{B146040A-8A5F-4788-81B7-A2731D209EF1}" srcOrd="1" destOrd="0" presId="urn:microsoft.com/office/officeart/2005/8/layout/default"/>
    <dgm:cxn modelId="{72FD4E1B-5DB7-4D5B-B936-718F6990C947}" type="presParOf" srcId="{7695CF7C-5EB8-49FB-9356-71E97890EF85}" destId="{D8BFEAA7-6258-48E8-96EA-26054F9DC2DE}" srcOrd="2" destOrd="0" presId="urn:microsoft.com/office/officeart/2005/8/layout/default"/>
    <dgm:cxn modelId="{88658500-D01B-4CB8-8651-CC0678DF3F04}" type="presParOf" srcId="{7695CF7C-5EB8-49FB-9356-71E97890EF85}" destId="{9B3CF03A-7CB3-4008-B22A-DC089E9D9B71}" srcOrd="3" destOrd="0" presId="urn:microsoft.com/office/officeart/2005/8/layout/default"/>
    <dgm:cxn modelId="{6A65284E-A68B-451C-B6D0-F47EF291C221}" type="presParOf" srcId="{7695CF7C-5EB8-49FB-9356-71E97890EF85}" destId="{92C26804-FA86-48E9-A002-7A4238741808}" srcOrd="4" destOrd="0" presId="urn:microsoft.com/office/officeart/2005/8/layout/default"/>
    <dgm:cxn modelId="{8D37E4CC-6DB6-4699-860A-BEA43B1A9C2C}" type="presParOf" srcId="{7695CF7C-5EB8-49FB-9356-71E97890EF85}" destId="{1A07B3F9-EB62-4C74-965E-4212964D6115}" srcOrd="5" destOrd="0" presId="urn:microsoft.com/office/officeart/2005/8/layout/default"/>
    <dgm:cxn modelId="{129CB2D9-4924-4C31-A553-151AAC2294DD}" type="presParOf" srcId="{7695CF7C-5EB8-49FB-9356-71E97890EF85}" destId="{6067E5EF-1606-4E7A-A265-79454D8416D3}" srcOrd="6" destOrd="0" presId="urn:microsoft.com/office/officeart/2005/8/layout/default"/>
    <dgm:cxn modelId="{57A70A02-DB1E-470A-8315-3A6CB6D08CA7}" type="presParOf" srcId="{7695CF7C-5EB8-49FB-9356-71E97890EF85}" destId="{B4C4C2DC-E6A0-405A-9ACF-46A74106EA63}" srcOrd="7" destOrd="0" presId="urn:microsoft.com/office/officeart/2005/8/layout/default"/>
    <dgm:cxn modelId="{05D8C8E9-4A69-4C75-87B9-66367C71D0B5}" type="presParOf" srcId="{7695CF7C-5EB8-49FB-9356-71E97890EF85}" destId="{03D13F3B-FD97-4AB5-B938-9E556BD823F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A5BB4B-3D23-449A-84D4-DF60DB31C9C4}" type="doc">
      <dgm:prSet loTypeId="urn:microsoft.com/office/officeart/2005/8/layout/cycle3" loCatId="cycle" qsTypeId="urn:microsoft.com/office/officeart/2005/8/quickstyle/simple1" qsCatId="simple" csTypeId="urn:microsoft.com/office/officeart/2005/8/colors/accent4_2" csCatId="accent4" phldr="1"/>
      <dgm:spPr/>
      <dgm:t>
        <a:bodyPr/>
        <a:lstStyle/>
        <a:p>
          <a:endParaRPr lang="ru-RU"/>
        </a:p>
      </dgm:t>
    </dgm:pt>
    <dgm:pt modelId="{FEF8F72C-93A3-4822-82B8-4CA773E021CA}">
      <dgm:prSet phldrT="[Текст]"/>
      <dgm:spPr/>
      <dgm:t>
        <a:bodyPr/>
        <a:lstStyle/>
        <a:p>
          <a:r>
            <a:rPr lang="en-US" b="1" dirty="0" smtClean="0"/>
            <a:t>JIGSAW READING</a:t>
          </a:r>
          <a:endParaRPr lang="ru-RU" b="1" dirty="0"/>
        </a:p>
      </dgm:t>
    </dgm:pt>
    <dgm:pt modelId="{D7338F19-0075-4321-837A-6A3570A16755}" type="parTrans" cxnId="{1ECC1A70-9217-459B-B6A7-451FB6B821F2}">
      <dgm:prSet/>
      <dgm:spPr/>
      <dgm:t>
        <a:bodyPr/>
        <a:lstStyle/>
        <a:p>
          <a:endParaRPr lang="ru-RU" b="1"/>
        </a:p>
      </dgm:t>
    </dgm:pt>
    <dgm:pt modelId="{EE3A63AD-7236-4FEE-AB29-AB5CE0D13999}" type="sibTrans" cxnId="{1ECC1A70-9217-459B-B6A7-451FB6B821F2}">
      <dgm:prSet/>
      <dgm:spPr/>
      <dgm:t>
        <a:bodyPr/>
        <a:lstStyle/>
        <a:p>
          <a:endParaRPr lang="ru-RU" b="1"/>
        </a:p>
      </dgm:t>
    </dgm:pt>
    <dgm:pt modelId="{91A53673-1A44-4DED-B902-80A484B0D1AB}">
      <dgm:prSet phldrT="[Текст]"/>
      <dgm:spPr/>
      <dgm:t>
        <a:bodyPr/>
        <a:lstStyle/>
        <a:p>
          <a:r>
            <a:rPr lang="en-US" b="1" dirty="0" smtClean="0"/>
            <a:t>WORD BANK</a:t>
          </a:r>
          <a:endParaRPr lang="ru-RU" b="1" dirty="0"/>
        </a:p>
      </dgm:t>
    </dgm:pt>
    <dgm:pt modelId="{832B9342-AC39-4DD3-81B5-9CB6B977C744}" type="parTrans" cxnId="{A7633E4D-EF02-4AED-9A10-1B0B1876F421}">
      <dgm:prSet/>
      <dgm:spPr/>
      <dgm:t>
        <a:bodyPr/>
        <a:lstStyle/>
        <a:p>
          <a:endParaRPr lang="ru-RU" b="1"/>
        </a:p>
      </dgm:t>
    </dgm:pt>
    <dgm:pt modelId="{365B78AE-5AAB-46C0-9CFE-9D0C871D0864}" type="sibTrans" cxnId="{A7633E4D-EF02-4AED-9A10-1B0B1876F421}">
      <dgm:prSet/>
      <dgm:spPr/>
      <dgm:t>
        <a:bodyPr/>
        <a:lstStyle/>
        <a:p>
          <a:endParaRPr lang="ru-RU" b="1"/>
        </a:p>
      </dgm:t>
    </dgm:pt>
    <dgm:pt modelId="{3F1AE564-473E-4F11-9C86-6399DFD3507B}">
      <dgm:prSet phldrT="[Текст]"/>
      <dgm:spPr/>
      <dgm:t>
        <a:bodyPr/>
        <a:lstStyle/>
        <a:p>
          <a:r>
            <a:rPr lang="en-US" b="1" dirty="0" smtClean="0"/>
            <a:t>GRAPHIC ORGANIZERS</a:t>
          </a:r>
          <a:endParaRPr lang="ru-RU" b="1" dirty="0"/>
        </a:p>
      </dgm:t>
    </dgm:pt>
    <dgm:pt modelId="{A5236332-2B11-4A14-89DC-ED4CD6689318}" type="parTrans" cxnId="{D14513DB-B6D7-4FC2-B9AD-D2F9BB061C4F}">
      <dgm:prSet/>
      <dgm:spPr/>
      <dgm:t>
        <a:bodyPr/>
        <a:lstStyle/>
        <a:p>
          <a:endParaRPr lang="ru-RU" b="1"/>
        </a:p>
      </dgm:t>
    </dgm:pt>
    <dgm:pt modelId="{94E7E01F-A06C-49AB-90A3-1172129DAEFF}" type="sibTrans" cxnId="{D14513DB-B6D7-4FC2-B9AD-D2F9BB061C4F}">
      <dgm:prSet/>
      <dgm:spPr/>
      <dgm:t>
        <a:bodyPr/>
        <a:lstStyle/>
        <a:p>
          <a:endParaRPr lang="ru-RU" b="1"/>
        </a:p>
      </dgm:t>
    </dgm:pt>
    <dgm:pt modelId="{E5640737-5C6F-43EA-BC48-31C900F97B06}">
      <dgm:prSet phldrT="[Текст]"/>
      <dgm:spPr/>
      <dgm:t>
        <a:bodyPr/>
        <a:lstStyle/>
        <a:p>
          <a:r>
            <a:rPr lang="en-US" b="1" dirty="0" smtClean="0"/>
            <a:t>LESSON PLAN MIX-UP</a:t>
          </a:r>
          <a:endParaRPr lang="ru-RU" b="1" dirty="0"/>
        </a:p>
      </dgm:t>
    </dgm:pt>
    <dgm:pt modelId="{0BA87783-5BC4-4247-8F87-AA58534DF066}" type="parTrans" cxnId="{B8607964-AFAF-497D-9C2F-B17ADBFE875C}">
      <dgm:prSet/>
      <dgm:spPr/>
      <dgm:t>
        <a:bodyPr/>
        <a:lstStyle/>
        <a:p>
          <a:endParaRPr lang="ru-RU" b="1"/>
        </a:p>
      </dgm:t>
    </dgm:pt>
    <dgm:pt modelId="{708FDF2A-84C6-4F13-BD03-D87103997096}" type="sibTrans" cxnId="{B8607964-AFAF-497D-9C2F-B17ADBFE875C}">
      <dgm:prSet/>
      <dgm:spPr/>
      <dgm:t>
        <a:bodyPr/>
        <a:lstStyle/>
        <a:p>
          <a:endParaRPr lang="ru-RU" b="1"/>
        </a:p>
      </dgm:t>
    </dgm:pt>
    <dgm:pt modelId="{E8148104-B949-4503-8295-9E7F4BBE1AD5}">
      <dgm:prSet phldrT="[Текст]"/>
      <dgm:spPr/>
      <dgm:t>
        <a:bodyPr/>
        <a:lstStyle/>
        <a:p>
          <a:r>
            <a:rPr lang="en-US" b="1" dirty="0" smtClean="0"/>
            <a:t>JIGSAW VOCABULARY, ETC.</a:t>
          </a:r>
          <a:endParaRPr lang="ru-RU" b="1" dirty="0"/>
        </a:p>
      </dgm:t>
    </dgm:pt>
    <dgm:pt modelId="{4F94B97B-047A-4337-9956-AED5572C68B8}" type="parTrans" cxnId="{BDE3D714-9044-4C6D-8A47-6C1A8FB51F86}">
      <dgm:prSet/>
      <dgm:spPr/>
      <dgm:t>
        <a:bodyPr/>
        <a:lstStyle/>
        <a:p>
          <a:endParaRPr lang="ru-RU" b="1"/>
        </a:p>
      </dgm:t>
    </dgm:pt>
    <dgm:pt modelId="{D7FB8978-7AB0-4BD5-ACB2-0A0C1BEC1D2B}" type="sibTrans" cxnId="{BDE3D714-9044-4C6D-8A47-6C1A8FB51F86}">
      <dgm:prSet/>
      <dgm:spPr/>
      <dgm:t>
        <a:bodyPr/>
        <a:lstStyle/>
        <a:p>
          <a:endParaRPr lang="ru-RU" b="1"/>
        </a:p>
      </dgm:t>
    </dgm:pt>
    <dgm:pt modelId="{1C381DD8-B9B7-41F3-B437-751EC96BD6CB}" type="pres">
      <dgm:prSet presAssocID="{59A5BB4B-3D23-449A-84D4-DF60DB31C9C4}" presName="Name0" presStyleCnt="0">
        <dgm:presLayoutVars>
          <dgm:dir/>
          <dgm:resizeHandles val="exact"/>
        </dgm:presLayoutVars>
      </dgm:prSet>
      <dgm:spPr/>
      <dgm:t>
        <a:bodyPr/>
        <a:lstStyle/>
        <a:p>
          <a:endParaRPr lang="ru-RU"/>
        </a:p>
      </dgm:t>
    </dgm:pt>
    <dgm:pt modelId="{831A41A7-3043-4928-8B0C-7FB4FDDAD8F7}" type="pres">
      <dgm:prSet presAssocID="{59A5BB4B-3D23-449A-84D4-DF60DB31C9C4}" presName="cycle" presStyleCnt="0"/>
      <dgm:spPr/>
    </dgm:pt>
    <dgm:pt modelId="{3505747B-DF7F-43AE-8AB3-863110A5C5B0}" type="pres">
      <dgm:prSet presAssocID="{FEF8F72C-93A3-4822-82B8-4CA773E021CA}" presName="nodeFirstNode" presStyleLbl="node1" presStyleIdx="0" presStyleCnt="5">
        <dgm:presLayoutVars>
          <dgm:bulletEnabled val="1"/>
        </dgm:presLayoutVars>
      </dgm:prSet>
      <dgm:spPr/>
      <dgm:t>
        <a:bodyPr/>
        <a:lstStyle/>
        <a:p>
          <a:endParaRPr lang="ru-RU"/>
        </a:p>
      </dgm:t>
    </dgm:pt>
    <dgm:pt modelId="{8CC154D0-0CA2-46BA-89E3-12258B53BD02}" type="pres">
      <dgm:prSet presAssocID="{EE3A63AD-7236-4FEE-AB29-AB5CE0D13999}" presName="sibTransFirstNode" presStyleLbl="bgShp" presStyleIdx="0" presStyleCnt="1"/>
      <dgm:spPr/>
      <dgm:t>
        <a:bodyPr/>
        <a:lstStyle/>
        <a:p>
          <a:endParaRPr lang="ru-RU"/>
        </a:p>
      </dgm:t>
    </dgm:pt>
    <dgm:pt modelId="{F70F3686-D4EF-4FB0-8E44-26A3A45E6E1D}" type="pres">
      <dgm:prSet presAssocID="{91A53673-1A44-4DED-B902-80A484B0D1AB}" presName="nodeFollowingNodes" presStyleLbl="node1" presStyleIdx="1" presStyleCnt="5">
        <dgm:presLayoutVars>
          <dgm:bulletEnabled val="1"/>
        </dgm:presLayoutVars>
      </dgm:prSet>
      <dgm:spPr/>
      <dgm:t>
        <a:bodyPr/>
        <a:lstStyle/>
        <a:p>
          <a:endParaRPr lang="ru-RU"/>
        </a:p>
      </dgm:t>
    </dgm:pt>
    <dgm:pt modelId="{32F5A7EE-4BC7-4F55-BF0E-92B93BD819CC}" type="pres">
      <dgm:prSet presAssocID="{3F1AE564-473E-4F11-9C86-6399DFD3507B}" presName="nodeFollowingNodes" presStyleLbl="node1" presStyleIdx="2" presStyleCnt="5">
        <dgm:presLayoutVars>
          <dgm:bulletEnabled val="1"/>
        </dgm:presLayoutVars>
      </dgm:prSet>
      <dgm:spPr/>
      <dgm:t>
        <a:bodyPr/>
        <a:lstStyle/>
        <a:p>
          <a:endParaRPr lang="ru-RU"/>
        </a:p>
      </dgm:t>
    </dgm:pt>
    <dgm:pt modelId="{49BE4C6E-A4ED-47B2-888F-624B383B21A8}" type="pres">
      <dgm:prSet presAssocID="{E5640737-5C6F-43EA-BC48-31C900F97B06}" presName="nodeFollowingNodes" presStyleLbl="node1" presStyleIdx="3" presStyleCnt="5">
        <dgm:presLayoutVars>
          <dgm:bulletEnabled val="1"/>
        </dgm:presLayoutVars>
      </dgm:prSet>
      <dgm:spPr/>
      <dgm:t>
        <a:bodyPr/>
        <a:lstStyle/>
        <a:p>
          <a:endParaRPr lang="ru-RU"/>
        </a:p>
      </dgm:t>
    </dgm:pt>
    <dgm:pt modelId="{5A49390C-4412-4716-91C7-336F80A1952B}" type="pres">
      <dgm:prSet presAssocID="{E8148104-B949-4503-8295-9E7F4BBE1AD5}" presName="nodeFollowingNodes" presStyleLbl="node1" presStyleIdx="4" presStyleCnt="5">
        <dgm:presLayoutVars>
          <dgm:bulletEnabled val="1"/>
        </dgm:presLayoutVars>
      </dgm:prSet>
      <dgm:spPr/>
      <dgm:t>
        <a:bodyPr/>
        <a:lstStyle/>
        <a:p>
          <a:endParaRPr lang="ru-RU"/>
        </a:p>
      </dgm:t>
    </dgm:pt>
  </dgm:ptLst>
  <dgm:cxnLst>
    <dgm:cxn modelId="{A7633E4D-EF02-4AED-9A10-1B0B1876F421}" srcId="{59A5BB4B-3D23-449A-84D4-DF60DB31C9C4}" destId="{91A53673-1A44-4DED-B902-80A484B0D1AB}" srcOrd="1" destOrd="0" parTransId="{832B9342-AC39-4DD3-81B5-9CB6B977C744}" sibTransId="{365B78AE-5AAB-46C0-9CFE-9D0C871D0864}"/>
    <dgm:cxn modelId="{AE598946-195C-44C4-82A1-F614F72B7F7C}" type="presOf" srcId="{E8148104-B949-4503-8295-9E7F4BBE1AD5}" destId="{5A49390C-4412-4716-91C7-336F80A1952B}" srcOrd="0" destOrd="0" presId="urn:microsoft.com/office/officeart/2005/8/layout/cycle3"/>
    <dgm:cxn modelId="{17434467-51A0-453F-A2B4-371BF2747312}" type="presOf" srcId="{59A5BB4B-3D23-449A-84D4-DF60DB31C9C4}" destId="{1C381DD8-B9B7-41F3-B437-751EC96BD6CB}" srcOrd="0" destOrd="0" presId="urn:microsoft.com/office/officeart/2005/8/layout/cycle3"/>
    <dgm:cxn modelId="{CB8D7995-B8AA-4EAF-B75B-61C2D4CFBA04}" type="presOf" srcId="{91A53673-1A44-4DED-B902-80A484B0D1AB}" destId="{F70F3686-D4EF-4FB0-8E44-26A3A45E6E1D}" srcOrd="0" destOrd="0" presId="urn:microsoft.com/office/officeart/2005/8/layout/cycle3"/>
    <dgm:cxn modelId="{E26B72F9-996A-4B4F-AEE0-6A901DBDAF31}" type="presOf" srcId="{EE3A63AD-7236-4FEE-AB29-AB5CE0D13999}" destId="{8CC154D0-0CA2-46BA-89E3-12258B53BD02}" srcOrd="0" destOrd="0" presId="urn:microsoft.com/office/officeart/2005/8/layout/cycle3"/>
    <dgm:cxn modelId="{B8607964-AFAF-497D-9C2F-B17ADBFE875C}" srcId="{59A5BB4B-3D23-449A-84D4-DF60DB31C9C4}" destId="{E5640737-5C6F-43EA-BC48-31C900F97B06}" srcOrd="3" destOrd="0" parTransId="{0BA87783-5BC4-4247-8F87-AA58534DF066}" sibTransId="{708FDF2A-84C6-4F13-BD03-D87103997096}"/>
    <dgm:cxn modelId="{BDE3D714-9044-4C6D-8A47-6C1A8FB51F86}" srcId="{59A5BB4B-3D23-449A-84D4-DF60DB31C9C4}" destId="{E8148104-B949-4503-8295-9E7F4BBE1AD5}" srcOrd="4" destOrd="0" parTransId="{4F94B97B-047A-4337-9956-AED5572C68B8}" sibTransId="{D7FB8978-7AB0-4BD5-ACB2-0A0C1BEC1D2B}"/>
    <dgm:cxn modelId="{5A492E6F-08C4-49C6-8031-86E78F974AB7}" type="presOf" srcId="{FEF8F72C-93A3-4822-82B8-4CA773E021CA}" destId="{3505747B-DF7F-43AE-8AB3-863110A5C5B0}" srcOrd="0" destOrd="0" presId="urn:microsoft.com/office/officeart/2005/8/layout/cycle3"/>
    <dgm:cxn modelId="{D14513DB-B6D7-4FC2-B9AD-D2F9BB061C4F}" srcId="{59A5BB4B-3D23-449A-84D4-DF60DB31C9C4}" destId="{3F1AE564-473E-4F11-9C86-6399DFD3507B}" srcOrd="2" destOrd="0" parTransId="{A5236332-2B11-4A14-89DC-ED4CD6689318}" sibTransId="{94E7E01F-A06C-49AB-90A3-1172129DAEFF}"/>
    <dgm:cxn modelId="{1ECC1A70-9217-459B-B6A7-451FB6B821F2}" srcId="{59A5BB4B-3D23-449A-84D4-DF60DB31C9C4}" destId="{FEF8F72C-93A3-4822-82B8-4CA773E021CA}" srcOrd="0" destOrd="0" parTransId="{D7338F19-0075-4321-837A-6A3570A16755}" sibTransId="{EE3A63AD-7236-4FEE-AB29-AB5CE0D13999}"/>
    <dgm:cxn modelId="{F600E995-AF06-4562-97E1-11905EA822BA}" type="presOf" srcId="{3F1AE564-473E-4F11-9C86-6399DFD3507B}" destId="{32F5A7EE-4BC7-4F55-BF0E-92B93BD819CC}" srcOrd="0" destOrd="0" presId="urn:microsoft.com/office/officeart/2005/8/layout/cycle3"/>
    <dgm:cxn modelId="{5D1E46F3-D0A1-48BA-9303-1B00863ED0B5}" type="presOf" srcId="{E5640737-5C6F-43EA-BC48-31C900F97B06}" destId="{49BE4C6E-A4ED-47B2-888F-624B383B21A8}" srcOrd="0" destOrd="0" presId="urn:microsoft.com/office/officeart/2005/8/layout/cycle3"/>
    <dgm:cxn modelId="{F2CE4489-FD51-4B34-8B3C-71276C2E9B69}" type="presParOf" srcId="{1C381DD8-B9B7-41F3-B437-751EC96BD6CB}" destId="{831A41A7-3043-4928-8B0C-7FB4FDDAD8F7}" srcOrd="0" destOrd="0" presId="urn:microsoft.com/office/officeart/2005/8/layout/cycle3"/>
    <dgm:cxn modelId="{258FEB4C-970C-4956-AFBE-B2517D192C49}" type="presParOf" srcId="{831A41A7-3043-4928-8B0C-7FB4FDDAD8F7}" destId="{3505747B-DF7F-43AE-8AB3-863110A5C5B0}" srcOrd="0" destOrd="0" presId="urn:microsoft.com/office/officeart/2005/8/layout/cycle3"/>
    <dgm:cxn modelId="{D7FA5764-854C-4B7F-B582-18C134F58071}" type="presParOf" srcId="{831A41A7-3043-4928-8B0C-7FB4FDDAD8F7}" destId="{8CC154D0-0CA2-46BA-89E3-12258B53BD02}" srcOrd="1" destOrd="0" presId="urn:microsoft.com/office/officeart/2005/8/layout/cycle3"/>
    <dgm:cxn modelId="{7992267B-42D7-4327-9061-8863FB4DB9B2}" type="presParOf" srcId="{831A41A7-3043-4928-8B0C-7FB4FDDAD8F7}" destId="{F70F3686-D4EF-4FB0-8E44-26A3A45E6E1D}" srcOrd="2" destOrd="0" presId="urn:microsoft.com/office/officeart/2005/8/layout/cycle3"/>
    <dgm:cxn modelId="{BBAF4D22-6449-46EA-ACF4-644D7A2084A6}" type="presParOf" srcId="{831A41A7-3043-4928-8B0C-7FB4FDDAD8F7}" destId="{32F5A7EE-4BC7-4F55-BF0E-92B93BD819CC}" srcOrd="3" destOrd="0" presId="urn:microsoft.com/office/officeart/2005/8/layout/cycle3"/>
    <dgm:cxn modelId="{ABD0A23C-BFA9-42C0-9536-2CABAB96BC37}" type="presParOf" srcId="{831A41A7-3043-4928-8B0C-7FB4FDDAD8F7}" destId="{49BE4C6E-A4ED-47B2-888F-624B383B21A8}" srcOrd="4" destOrd="0" presId="urn:microsoft.com/office/officeart/2005/8/layout/cycle3"/>
    <dgm:cxn modelId="{98E07B41-1BD9-44FD-B948-8C30F3AEC8D1}" type="presParOf" srcId="{831A41A7-3043-4928-8B0C-7FB4FDDAD8F7}" destId="{5A49390C-4412-4716-91C7-336F80A1952B}"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47A94-8E33-429E-830B-4EF7A10AC97C}">
      <dsp:nvSpPr>
        <dsp:cNvPr id="0" name=""/>
        <dsp:cNvSpPr/>
      </dsp:nvSpPr>
      <dsp:spPr>
        <a:xfrm>
          <a:off x="1003829" y="80"/>
          <a:ext cx="2506911" cy="1504146"/>
        </a:xfrm>
        <a:prstGeom prst="rect">
          <a:avLst/>
        </a:prstGeom>
        <a:gradFill rotWithShape="0">
          <a:gsLst>
            <a:gs pos="0">
              <a:schemeClr val="accent4">
                <a:hueOff val="0"/>
                <a:satOff val="0"/>
                <a:lumOff val="0"/>
                <a:alphaOff val="0"/>
              </a:schemeClr>
            </a:gs>
            <a:gs pos="90000">
              <a:schemeClr val="accent4">
                <a:hueOff val="0"/>
                <a:satOff val="0"/>
                <a:lumOff val="0"/>
                <a:alphaOff val="0"/>
                <a:shade val="100000"/>
                <a:satMod val="105000"/>
              </a:schemeClr>
            </a:gs>
            <a:gs pos="100000">
              <a:schemeClr val="accent4">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1 Classroom teacher vs Teacher Training</a:t>
          </a:r>
          <a:endParaRPr lang="ru-RU" sz="2500" b="1" kern="1200" dirty="0"/>
        </a:p>
      </dsp:txBody>
      <dsp:txXfrm>
        <a:off x="1003829" y="80"/>
        <a:ext cx="2506911" cy="1504146"/>
      </dsp:txXfrm>
    </dsp:sp>
    <dsp:sp modelId="{D8BFEAA7-6258-48E8-96EA-26054F9DC2DE}">
      <dsp:nvSpPr>
        <dsp:cNvPr id="0" name=""/>
        <dsp:cNvSpPr/>
      </dsp:nvSpPr>
      <dsp:spPr>
        <a:xfrm>
          <a:off x="3761432" y="80"/>
          <a:ext cx="2506911" cy="1504146"/>
        </a:xfrm>
        <a:prstGeom prst="rect">
          <a:avLst/>
        </a:prstGeom>
        <a:gradFill rotWithShape="0">
          <a:gsLst>
            <a:gs pos="0">
              <a:schemeClr val="accent4">
                <a:hueOff val="0"/>
                <a:satOff val="0"/>
                <a:lumOff val="0"/>
                <a:alphaOff val="0"/>
              </a:schemeClr>
            </a:gs>
            <a:gs pos="90000">
              <a:schemeClr val="accent4">
                <a:hueOff val="0"/>
                <a:satOff val="0"/>
                <a:lumOff val="0"/>
                <a:alphaOff val="0"/>
                <a:shade val="100000"/>
                <a:satMod val="105000"/>
              </a:schemeClr>
            </a:gs>
            <a:gs pos="100000">
              <a:schemeClr val="accent4">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2 Setting up topics and objectives</a:t>
          </a:r>
          <a:endParaRPr lang="ru-RU" sz="2500" b="1" kern="1200" dirty="0"/>
        </a:p>
      </dsp:txBody>
      <dsp:txXfrm>
        <a:off x="3761432" y="80"/>
        <a:ext cx="2506911" cy="1504146"/>
      </dsp:txXfrm>
    </dsp:sp>
    <dsp:sp modelId="{92C26804-FA86-48E9-A002-7A4238741808}">
      <dsp:nvSpPr>
        <dsp:cNvPr id="0" name=""/>
        <dsp:cNvSpPr/>
      </dsp:nvSpPr>
      <dsp:spPr>
        <a:xfrm>
          <a:off x="1003829" y="1754918"/>
          <a:ext cx="2506911" cy="1504146"/>
        </a:xfrm>
        <a:prstGeom prst="rect">
          <a:avLst/>
        </a:prstGeom>
        <a:gradFill rotWithShape="0">
          <a:gsLst>
            <a:gs pos="0">
              <a:schemeClr val="accent4">
                <a:hueOff val="0"/>
                <a:satOff val="0"/>
                <a:lumOff val="0"/>
                <a:alphaOff val="0"/>
              </a:schemeClr>
            </a:gs>
            <a:gs pos="90000">
              <a:schemeClr val="accent4">
                <a:hueOff val="0"/>
                <a:satOff val="0"/>
                <a:lumOff val="0"/>
                <a:alphaOff val="0"/>
                <a:shade val="100000"/>
                <a:satMod val="105000"/>
              </a:schemeClr>
            </a:gs>
            <a:gs pos="100000">
              <a:schemeClr val="accent4">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3 Ways to engage teacher</a:t>
          </a:r>
          <a:endParaRPr lang="ru-RU" sz="2500" b="1" kern="1200" dirty="0"/>
        </a:p>
      </dsp:txBody>
      <dsp:txXfrm>
        <a:off x="1003829" y="1754918"/>
        <a:ext cx="2506911" cy="1504146"/>
      </dsp:txXfrm>
    </dsp:sp>
    <dsp:sp modelId="{6067E5EF-1606-4E7A-A265-79454D8416D3}">
      <dsp:nvSpPr>
        <dsp:cNvPr id="0" name=""/>
        <dsp:cNvSpPr/>
      </dsp:nvSpPr>
      <dsp:spPr>
        <a:xfrm>
          <a:off x="3761432" y="1754918"/>
          <a:ext cx="2506911" cy="1504146"/>
        </a:xfrm>
        <a:prstGeom prst="rect">
          <a:avLst/>
        </a:prstGeom>
        <a:gradFill rotWithShape="0">
          <a:gsLst>
            <a:gs pos="0">
              <a:schemeClr val="accent4">
                <a:hueOff val="0"/>
                <a:satOff val="0"/>
                <a:lumOff val="0"/>
                <a:alphaOff val="0"/>
              </a:schemeClr>
            </a:gs>
            <a:gs pos="90000">
              <a:schemeClr val="accent4">
                <a:hueOff val="0"/>
                <a:satOff val="0"/>
                <a:lumOff val="0"/>
                <a:alphaOff val="0"/>
                <a:shade val="100000"/>
                <a:satMod val="105000"/>
              </a:schemeClr>
            </a:gs>
            <a:gs pos="100000">
              <a:schemeClr val="accent4">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4 Final training plan</a:t>
          </a:r>
          <a:endParaRPr lang="ru-RU" sz="2500" b="1" kern="1200" dirty="0"/>
        </a:p>
      </dsp:txBody>
      <dsp:txXfrm>
        <a:off x="3761432" y="1754918"/>
        <a:ext cx="2506911" cy="1504146"/>
      </dsp:txXfrm>
    </dsp:sp>
    <dsp:sp modelId="{03D13F3B-FD97-4AB5-B938-9E556BD823F0}">
      <dsp:nvSpPr>
        <dsp:cNvPr id="0" name=""/>
        <dsp:cNvSpPr/>
      </dsp:nvSpPr>
      <dsp:spPr>
        <a:xfrm>
          <a:off x="2382631" y="3509756"/>
          <a:ext cx="2506911" cy="1504146"/>
        </a:xfrm>
        <a:prstGeom prst="rect">
          <a:avLst/>
        </a:prstGeom>
        <a:gradFill rotWithShape="0">
          <a:gsLst>
            <a:gs pos="0">
              <a:schemeClr val="accent4">
                <a:hueOff val="0"/>
                <a:satOff val="0"/>
                <a:lumOff val="0"/>
                <a:alphaOff val="0"/>
              </a:schemeClr>
            </a:gs>
            <a:gs pos="90000">
              <a:schemeClr val="accent4">
                <a:hueOff val="0"/>
                <a:satOff val="0"/>
                <a:lumOff val="0"/>
                <a:alphaOff val="0"/>
                <a:shade val="100000"/>
                <a:satMod val="105000"/>
              </a:schemeClr>
            </a:gs>
            <a:gs pos="100000">
              <a:schemeClr val="accent4">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Teacher training </a:t>
          </a:r>
          <a:endParaRPr lang="ru-RU" sz="2500" b="1" kern="1200" dirty="0"/>
        </a:p>
      </dsp:txBody>
      <dsp:txXfrm>
        <a:off x="2382631" y="3509756"/>
        <a:ext cx="2506911" cy="15041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154D0-0CA2-46BA-89E3-12258B53BD02}">
      <dsp:nvSpPr>
        <dsp:cNvPr id="0" name=""/>
        <dsp:cNvSpPr/>
      </dsp:nvSpPr>
      <dsp:spPr>
        <a:xfrm>
          <a:off x="1901908" y="-30320"/>
          <a:ext cx="4799007" cy="4799007"/>
        </a:xfrm>
        <a:prstGeom prst="circularArrow">
          <a:avLst>
            <a:gd name="adj1" fmla="val 5544"/>
            <a:gd name="adj2" fmla="val 330680"/>
            <a:gd name="adj3" fmla="val 13762786"/>
            <a:gd name="adj4" fmla="val 17393966"/>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05747B-DF7F-43AE-8AB3-863110A5C5B0}">
      <dsp:nvSpPr>
        <dsp:cNvPr id="0" name=""/>
        <dsp:cNvSpPr/>
      </dsp:nvSpPr>
      <dsp:spPr>
        <a:xfrm>
          <a:off x="3171451" y="584"/>
          <a:ext cx="2259921" cy="112996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JIGSAW READING</a:t>
          </a:r>
          <a:endParaRPr lang="ru-RU" sz="2000" b="1" kern="1200" dirty="0"/>
        </a:p>
      </dsp:txBody>
      <dsp:txXfrm>
        <a:off x="3226611" y="55744"/>
        <a:ext cx="2149601" cy="1019640"/>
      </dsp:txXfrm>
    </dsp:sp>
    <dsp:sp modelId="{F70F3686-D4EF-4FB0-8E44-26A3A45E6E1D}">
      <dsp:nvSpPr>
        <dsp:cNvPr id="0" name=""/>
        <dsp:cNvSpPr/>
      </dsp:nvSpPr>
      <dsp:spPr>
        <a:xfrm>
          <a:off x="5117774" y="1414671"/>
          <a:ext cx="2259921" cy="112996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WORD BANK</a:t>
          </a:r>
          <a:endParaRPr lang="ru-RU" sz="2000" b="1" kern="1200" dirty="0"/>
        </a:p>
      </dsp:txBody>
      <dsp:txXfrm>
        <a:off x="5172934" y="1469831"/>
        <a:ext cx="2149601" cy="1019640"/>
      </dsp:txXfrm>
    </dsp:sp>
    <dsp:sp modelId="{32F5A7EE-4BC7-4F55-BF0E-92B93BD819CC}">
      <dsp:nvSpPr>
        <dsp:cNvPr id="0" name=""/>
        <dsp:cNvSpPr/>
      </dsp:nvSpPr>
      <dsp:spPr>
        <a:xfrm>
          <a:off x="4374345" y="3702711"/>
          <a:ext cx="2259921" cy="112996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GRAPHIC ORGANIZERS</a:t>
          </a:r>
          <a:endParaRPr lang="ru-RU" sz="2000" b="1" kern="1200" dirty="0"/>
        </a:p>
      </dsp:txBody>
      <dsp:txXfrm>
        <a:off x="4429505" y="3757871"/>
        <a:ext cx="2149601" cy="1019640"/>
      </dsp:txXfrm>
    </dsp:sp>
    <dsp:sp modelId="{49BE4C6E-A4ED-47B2-888F-624B383B21A8}">
      <dsp:nvSpPr>
        <dsp:cNvPr id="0" name=""/>
        <dsp:cNvSpPr/>
      </dsp:nvSpPr>
      <dsp:spPr>
        <a:xfrm>
          <a:off x="1968557" y="3702711"/>
          <a:ext cx="2259921" cy="112996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LESSON PLAN MIX-UP</a:t>
          </a:r>
          <a:endParaRPr lang="ru-RU" sz="2000" b="1" kern="1200" dirty="0"/>
        </a:p>
      </dsp:txBody>
      <dsp:txXfrm>
        <a:off x="2023717" y="3757871"/>
        <a:ext cx="2149601" cy="1019640"/>
      </dsp:txXfrm>
    </dsp:sp>
    <dsp:sp modelId="{5A49390C-4412-4716-91C7-336F80A1952B}">
      <dsp:nvSpPr>
        <dsp:cNvPr id="0" name=""/>
        <dsp:cNvSpPr/>
      </dsp:nvSpPr>
      <dsp:spPr>
        <a:xfrm>
          <a:off x="1225128" y="1414671"/>
          <a:ext cx="2259921" cy="112996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JIGSAW VOCABULARY, ETC.</a:t>
          </a:r>
          <a:endParaRPr lang="ru-RU" sz="2000" b="1" kern="1200" dirty="0"/>
        </a:p>
      </dsp:txBody>
      <dsp:txXfrm>
        <a:off x="1280288" y="1469831"/>
        <a:ext cx="2149601" cy="10196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47F4D4F-7320-4D3B-AD6B-FA88E9C029AF}" type="datetimeFigureOut">
              <a:rPr lang="ru-RU" smtClean="0"/>
              <a:t>28.12.2021</a:t>
            </a:fld>
            <a:endParaRPr lang="ru-RU"/>
          </a:p>
        </p:txBody>
      </p:sp>
      <p:sp>
        <p:nvSpPr>
          <p:cNvPr id="4" name="Нижний колонтитул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EDF0F16-81E0-4B6A-8ED8-F3E895CFA0CC}" type="slidenum">
              <a:rPr lang="ru-RU" smtClean="0"/>
              <a:t>‹#›</a:t>
            </a:fld>
            <a:endParaRPr lang="ru-RU"/>
          </a:p>
        </p:txBody>
      </p:sp>
    </p:spTree>
    <p:extLst>
      <p:ext uri="{BB962C8B-B14F-4D97-AF65-F5344CB8AC3E}">
        <p14:creationId xmlns:p14="http://schemas.microsoft.com/office/powerpoint/2010/main" val="1295550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66866114-E27E-4450-9053-FB2C67421C00}" type="datetimeFigureOut">
              <a:rPr lang="ru-RU" smtClean="0"/>
              <a:t>28.12.2021</a:t>
            </a:fld>
            <a:endParaRPr lang="ru-RU"/>
          </a:p>
        </p:txBody>
      </p:sp>
      <p:sp>
        <p:nvSpPr>
          <p:cNvPr id="4" name="Образ слайда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A1732A07-B7B6-43F3-885B-839085704C52}" type="slidenum">
              <a:rPr lang="ru-RU" smtClean="0"/>
              <a:t>‹#›</a:t>
            </a:fld>
            <a:endParaRPr lang="ru-RU"/>
          </a:p>
        </p:txBody>
      </p:sp>
    </p:spTree>
    <p:extLst>
      <p:ext uri="{BB962C8B-B14F-4D97-AF65-F5344CB8AC3E}">
        <p14:creationId xmlns:p14="http://schemas.microsoft.com/office/powerpoint/2010/main" val="262981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C2CB70CA-B970-4C71-B6C3-5DE990E4A1AD}" type="datetimeFigureOut">
              <a:rPr lang="en-US" smtClean="0"/>
              <a:t>12/28/2021</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C558FA2-7FAF-42C9-A471-C125F293ACF8}"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887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CB70CA-B970-4C71-B6C3-5DE990E4A1AD}"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58FA2-7FAF-42C9-A471-C125F293ACF8}" type="slidenum">
              <a:rPr lang="en-US" smtClean="0"/>
              <a:t>‹#›</a:t>
            </a:fld>
            <a:endParaRPr lang="en-US"/>
          </a:p>
        </p:txBody>
      </p:sp>
    </p:spTree>
    <p:extLst>
      <p:ext uri="{BB962C8B-B14F-4D97-AF65-F5344CB8AC3E}">
        <p14:creationId xmlns:p14="http://schemas.microsoft.com/office/powerpoint/2010/main" val="103328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CB70CA-B970-4C71-B6C3-5DE990E4A1AD}"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58FA2-7FAF-42C9-A471-C125F293ACF8}" type="slidenum">
              <a:rPr lang="en-US" smtClean="0"/>
              <a:t>‹#›</a:t>
            </a:fld>
            <a:endParaRPr lang="en-US"/>
          </a:p>
        </p:txBody>
      </p:sp>
    </p:spTree>
    <p:extLst>
      <p:ext uri="{BB962C8B-B14F-4D97-AF65-F5344CB8AC3E}">
        <p14:creationId xmlns:p14="http://schemas.microsoft.com/office/powerpoint/2010/main" val="351815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CB70CA-B970-4C71-B6C3-5DE990E4A1AD}"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58FA2-7FAF-42C9-A471-C125F293ACF8}" type="slidenum">
              <a:rPr lang="en-US" smtClean="0"/>
              <a:t>‹#›</a:t>
            </a:fld>
            <a:endParaRPr lang="en-US"/>
          </a:p>
        </p:txBody>
      </p:sp>
    </p:spTree>
    <p:extLst>
      <p:ext uri="{BB962C8B-B14F-4D97-AF65-F5344CB8AC3E}">
        <p14:creationId xmlns:p14="http://schemas.microsoft.com/office/powerpoint/2010/main" val="15454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CB70CA-B970-4C71-B6C3-5DE990E4A1AD}"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58FA2-7FAF-42C9-A471-C125F293ACF8}"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60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CB70CA-B970-4C71-B6C3-5DE990E4A1AD}"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58FA2-7FAF-42C9-A471-C125F293ACF8}" type="slidenum">
              <a:rPr lang="en-US" smtClean="0"/>
              <a:t>‹#›</a:t>
            </a:fld>
            <a:endParaRPr lang="en-US"/>
          </a:p>
        </p:txBody>
      </p:sp>
    </p:spTree>
    <p:extLst>
      <p:ext uri="{BB962C8B-B14F-4D97-AF65-F5344CB8AC3E}">
        <p14:creationId xmlns:p14="http://schemas.microsoft.com/office/powerpoint/2010/main" val="1208865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CB70CA-B970-4C71-B6C3-5DE990E4A1AD}" type="datetimeFigureOut">
              <a:rPr lang="en-US" smtClean="0"/>
              <a:t>12/28/2021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58FA2-7FAF-42C9-A471-C125F293ACF8}" type="slidenum">
              <a:rPr lang="en-US" smtClean="0"/>
              <a:t>‹#›</a:t>
            </a:fld>
            <a:endParaRPr lang="en-US"/>
          </a:p>
        </p:txBody>
      </p:sp>
    </p:spTree>
    <p:extLst>
      <p:ext uri="{BB962C8B-B14F-4D97-AF65-F5344CB8AC3E}">
        <p14:creationId xmlns:p14="http://schemas.microsoft.com/office/powerpoint/2010/main" val="2753928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CB70CA-B970-4C71-B6C3-5DE990E4A1AD}" type="datetimeFigureOut">
              <a:rPr lang="en-US" smtClean="0"/>
              <a:t>12/28/2021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58FA2-7FAF-42C9-A471-C125F293ACF8}" type="slidenum">
              <a:rPr lang="en-US" smtClean="0"/>
              <a:t>‹#›</a:t>
            </a:fld>
            <a:endParaRPr lang="en-US"/>
          </a:p>
        </p:txBody>
      </p:sp>
    </p:spTree>
    <p:extLst>
      <p:ext uri="{BB962C8B-B14F-4D97-AF65-F5344CB8AC3E}">
        <p14:creationId xmlns:p14="http://schemas.microsoft.com/office/powerpoint/2010/main" val="253599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B70CA-B970-4C71-B6C3-5DE990E4A1AD}" type="datetimeFigureOut">
              <a:rPr lang="en-US" smtClean="0"/>
              <a:t>12/28/2021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58FA2-7FAF-42C9-A471-C125F293ACF8}" type="slidenum">
              <a:rPr lang="en-US" smtClean="0"/>
              <a:t>‹#›</a:t>
            </a:fld>
            <a:endParaRPr lang="en-US"/>
          </a:p>
        </p:txBody>
      </p:sp>
    </p:spTree>
    <p:extLst>
      <p:ext uri="{BB962C8B-B14F-4D97-AF65-F5344CB8AC3E}">
        <p14:creationId xmlns:p14="http://schemas.microsoft.com/office/powerpoint/2010/main" val="164108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CB70CA-B970-4C71-B6C3-5DE990E4A1AD}"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58FA2-7FAF-42C9-A471-C125F293ACF8}" type="slidenum">
              <a:rPr lang="en-US" smtClean="0"/>
              <a:t>‹#›</a:t>
            </a:fld>
            <a:endParaRPr lang="en-US"/>
          </a:p>
        </p:txBody>
      </p:sp>
    </p:spTree>
    <p:extLst>
      <p:ext uri="{BB962C8B-B14F-4D97-AF65-F5344CB8AC3E}">
        <p14:creationId xmlns:p14="http://schemas.microsoft.com/office/powerpoint/2010/main" val="65446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CB70CA-B970-4C71-B6C3-5DE990E4A1AD}"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58FA2-7FAF-42C9-A471-C125F293ACF8}" type="slidenum">
              <a:rPr lang="en-US" smtClean="0"/>
              <a:t>‹#›</a:t>
            </a:fld>
            <a:endParaRPr lang="en-US"/>
          </a:p>
        </p:txBody>
      </p:sp>
    </p:spTree>
    <p:extLst>
      <p:ext uri="{BB962C8B-B14F-4D97-AF65-F5344CB8AC3E}">
        <p14:creationId xmlns:p14="http://schemas.microsoft.com/office/powerpoint/2010/main" val="1618802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C2CB70CA-B970-4C71-B6C3-5DE990E4A1AD}" type="datetimeFigureOut">
              <a:rPr lang="en-US" smtClean="0"/>
              <a:t>12/28/2021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DC558FA2-7FAF-42C9-A471-C125F293ACF8}" type="slidenum">
              <a:rPr lang="en-US" smtClean="0"/>
              <a:t>‹#›</a:t>
            </a:fld>
            <a:endParaRPr lang="en-US"/>
          </a:p>
        </p:txBody>
      </p:sp>
    </p:spTree>
    <p:extLst>
      <p:ext uri="{BB962C8B-B14F-4D97-AF65-F5344CB8AC3E}">
        <p14:creationId xmlns:p14="http://schemas.microsoft.com/office/powerpoint/2010/main" val="1037661857"/>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freepik.com/free-vector/smart-goals-setting-diagram-template_1430853.htm#position=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docs.google.com/forms/d/e/1FAIpQLSfES4_YG3dR8FPz-SONSmkYEMjtH7KxV1UhxfEETJrR537z-A/viewform" TargetMode="External"/><Relationship Id="rId1" Type="http://schemas.openxmlformats.org/officeDocument/2006/relationships/slideLayout" Target="../slideLayouts/slideLayout2.xml"/><Relationship Id="rId4" Type="http://schemas.openxmlformats.org/officeDocument/2006/relationships/hyperlink" Target="https://drive.google.com/drive/folders/1DqOsyrRx-IYirYb2gNWPE1nRNU42mk_w"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openenglishprograms.or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teachingenglish.org.uk/"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americanenglish.state.gov/"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png"/><Relationship Id="rId4" Type="http://schemas.openxmlformats.org/officeDocument/2006/relationships/hyperlink" Target="https://www.aid-turk.org/training-uni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1699" y="1548882"/>
            <a:ext cx="8151256" cy="2503284"/>
          </a:xfrm>
        </p:spPr>
        <p:style>
          <a:lnRef idx="2">
            <a:schemeClr val="accent4"/>
          </a:lnRef>
          <a:fillRef idx="1">
            <a:schemeClr val="lt1"/>
          </a:fillRef>
          <a:effectRef idx="0">
            <a:schemeClr val="accent4"/>
          </a:effectRef>
          <a:fontRef idx="minor">
            <a:schemeClr val="dk1"/>
          </a:fontRef>
        </p:style>
        <p:txBody>
          <a:bodyPr/>
          <a:lstStyle/>
          <a:p>
            <a:r>
              <a:rPr lang="de-DE" sz="3600" dirty="0">
                <a:solidFill>
                  <a:srgbClr val="002060"/>
                </a:solidFill>
                <a:latin typeface="+mj-lt"/>
              </a:rPr>
              <a:t>ATENK CONFERENCE 2021</a:t>
            </a:r>
            <a:br>
              <a:rPr lang="de-DE" sz="3600" dirty="0">
                <a:solidFill>
                  <a:srgbClr val="002060"/>
                </a:solidFill>
                <a:latin typeface="+mj-lt"/>
              </a:rPr>
            </a:br>
            <a:r>
              <a:rPr lang="de-DE" sz="3600" dirty="0" smtClean="0">
                <a:solidFill>
                  <a:srgbClr val="002060"/>
                </a:solidFill>
                <a:latin typeface="+mj-lt"/>
              </a:rPr>
              <a:t>„</a:t>
            </a:r>
            <a:r>
              <a:rPr lang="en-US" sz="3600" b="1" dirty="0">
                <a:solidFill>
                  <a:srgbClr val="002060"/>
                </a:solidFill>
                <a:latin typeface="+mj-lt"/>
              </a:rPr>
              <a:t>Teaching EFL in the new normal: challenges and opportunities of creating a successful learning environment </a:t>
            </a:r>
            <a:r>
              <a:rPr lang="de-DE" sz="3600" dirty="0" smtClean="0">
                <a:solidFill>
                  <a:srgbClr val="002060"/>
                </a:solidFill>
                <a:latin typeface="+mj-lt"/>
              </a:rPr>
              <a:t>“</a:t>
            </a:r>
            <a:endParaRPr lang="en-US" sz="3600" b="1"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sp>
        <p:nvSpPr>
          <p:cNvPr id="4" name="Текст 3"/>
          <p:cNvSpPr>
            <a:spLocks noGrp="1"/>
          </p:cNvSpPr>
          <p:nvPr>
            <p:ph type="body" idx="1"/>
          </p:nvPr>
        </p:nvSpPr>
        <p:spPr>
          <a:xfrm>
            <a:off x="445671" y="5140482"/>
            <a:ext cx="5629126" cy="1363806"/>
          </a:xfrm>
        </p:spPr>
        <p:txBody>
          <a:bodyPr>
            <a:normAutofit fontScale="85000" lnSpcReduction="20000"/>
          </a:bodyPr>
          <a:lstStyle/>
          <a:p>
            <a:r>
              <a:rPr lang="en-US" sz="3200" b="1" dirty="0">
                <a:solidFill>
                  <a:srgbClr val="002060"/>
                </a:solidFill>
                <a:latin typeface="+mj-lt"/>
              </a:rPr>
              <a:t>Alexandra </a:t>
            </a:r>
            <a:r>
              <a:rPr lang="en-US" sz="3200" b="1" dirty="0" err="1" smtClean="0">
                <a:solidFill>
                  <a:srgbClr val="002060"/>
                </a:solidFill>
                <a:latin typeface="+mj-lt"/>
              </a:rPr>
              <a:t>Ilina</a:t>
            </a:r>
            <a:endParaRPr lang="en-US" sz="3200" b="1" dirty="0" smtClean="0">
              <a:solidFill>
                <a:srgbClr val="002060"/>
              </a:solidFill>
              <a:latin typeface="+mj-lt"/>
            </a:endParaRPr>
          </a:p>
          <a:p>
            <a:r>
              <a:rPr lang="en-US" sz="3200" b="1" dirty="0" smtClean="0">
                <a:solidFill>
                  <a:srgbClr val="002060"/>
                </a:solidFill>
                <a:latin typeface="+mj-lt"/>
              </a:rPr>
              <a:t>Teacher of English, School #8</a:t>
            </a:r>
          </a:p>
          <a:p>
            <a:r>
              <a:rPr lang="en-US" sz="3200" b="1" dirty="0" smtClean="0">
                <a:solidFill>
                  <a:srgbClr val="002060"/>
                </a:solidFill>
                <a:latin typeface="+mj-lt"/>
              </a:rPr>
              <a:t>Petropavlovsk</a:t>
            </a:r>
          </a:p>
        </p:txBody>
      </p:sp>
      <p:pic>
        <p:nvPicPr>
          <p:cNvPr id="1026" name="Picture 2" descr="C:\Users\user\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347709"/>
            <a:ext cx="4581330" cy="114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983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45720" indent="0">
              <a:spcBef>
                <a:spcPts val="0"/>
              </a:spcBef>
              <a:spcAft>
                <a:spcPts val="0"/>
              </a:spcAft>
              <a:buNone/>
            </a:pPr>
            <a:r>
              <a:rPr lang="ru-RU" sz="3600" i="1" dirty="0" smtClean="0">
                <a:latin typeface="Arial"/>
              </a:rPr>
              <a:t> </a:t>
            </a:r>
            <a:r>
              <a:rPr lang="en-US" dirty="0"/>
              <a:t/>
            </a:r>
            <a:br>
              <a:rPr lang="en-US" dirty="0"/>
            </a:br>
            <a:endParaRPr lang="ru-RU" dirty="0"/>
          </a:p>
        </p:txBody>
      </p:sp>
      <p:sp>
        <p:nvSpPr>
          <p:cNvPr id="2" name="Заголовок 1"/>
          <p:cNvSpPr>
            <a:spLocks noGrp="1"/>
          </p:cNvSpPr>
          <p:nvPr>
            <p:ph type="title"/>
          </p:nvPr>
        </p:nvSpPr>
        <p:spPr/>
        <p:txBody>
          <a:bodyPr/>
          <a:lstStyle/>
          <a:p>
            <a:endParaRPr lang="ru-RU" dirty="0"/>
          </a:p>
        </p:txBody>
      </p:sp>
      <p:pic>
        <p:nvPicPr>
          <p:cNvPr id="7" name="Picture 2" descr="C:\Users\user\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347709"/>
            <a:ext cx="4581330" cy="11451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912" t="19048" r="19338" b="7074"/>
          <a:stretch/>
        </p:blipFill>
        <p:spPr bwMode="auto">
          <a:xfrm>
            <a:off x="5617027" y="1175658"/>
            <a:ext cx="5943601" cy="5066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38539" y="2230475"/>
            <a:ext cx="5430416" cy="3970318"/>
          </a:xfrm>
          <a:prstGeom prst="rect">
            <a:avLst/>
          </a:prstGeom>
        </p:spPr>
        <p:txBody>
          <a:bodyPr wrap="square">
            <a:spAutoFit/>
          </a:bodyPr>
          <a:lstStyle/>
          <a:p>
            <a:pPr algn="ctr"/>
            <a:r>
              <a:rPr lang="en-US" b="1" dirty="0">
                <a:solidFill>
                  <a:srgbClr val="0070C0"/>
                </a:solidFill>
              </a:rPr>
              <a:t>What are some possible professional development topics?</a:t>
            </a:r>
            <a:endParaRPr lang="ru-RU" dirty="0">
              <a:solidFill>
                <a:srgbClr val="0070C0"/>
              </a:solidFill>
            </a:endParaRPr>
          </a:p>
          <a:p>
            <a:pPr algn="ctr"/>
            <a:r>
              <a:rPr lang="en-US" dirty="0" smtClean="0"/>
              <a:t>Think </a:t>
            </a:r>
            <a:r>
              <a:rPr lang="en-US" dirty="0"/>
              <a:t>about your teaching context. Think about the students in your classes, the other teachers in your school, and your school. What areas of your teaching practice would you like to develop? What kinds of professional development topics do you think other teachers in your school could use? Which topics would help you in the classroom</a:t>
            </a:r>
            <a:r>
              <a:rPr lang="en-US" dirty="0" smtClean="0"/>
              <a:t>?</a:t>
            </a:r>
          </a:p>
          <a:p>
            <a:pPr algn="ctr"/>
            <a:endParaRPr lang="ru-RU" dirty="0"/>
          </a:p>
          <a:p>
            <a:r>
              <a:rPr lang="en-US" b="1" dirty="0">
                <a:solidFill>
                  <a:srgbClr val="0070C0"/>
                </a:solidFill>
              </a:rPr>
              <a:t>Instructions</a:t>
            </a:r>
            <a:r>
              <a:rPr lang="en-US" dirty="0"/>
              <a:t>: Make a list of </a:t>
            </a:r>
            <a:r>
              <a:rPr lang="en-US" b="1" dirty="0" smtClean="0"/>
              <a:t>THREE/FIVE </a:t>
            </a:r>
            <a:r>
              <a:rPr lang="en-US" dirty="0" smtClean="0"/>
              <a:t>possible </a:t>
            </a:r>
            <a:r>
              <a:rPr lang="en-US" dirty="0"/>
              <a:t>topics of professional development. Later on, you can use this list to choose a topic to design your teacher training workshop</a:t>
            </a:r>
            <a:r>
              <a:rPr lang="en-US" dirty="0" smtClean="0"/>
              <a:t>.</a:t>
            </a:r>
            <a:endParaRPr lang="ru-RU" dirty="0"/>
          </a:p>
        </p:txBody>
      </p:sp>
    </p:spTree>
    <p:extLst>
      <p:ext uri="{BB962C8B-B14F-4D97-AF65-F5344CB8AC3E}">
        <p14:creationId xmlns:p14="http://schemas.microsoft.com/office/powerpoint/2010/main" val="1746618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45720" indent="0">
              <a:spcBef>
                <a:spcPts val="0"/>
              </a:spcBef>
              <a:spcAft>
                <a:spcPts val="0"/>
              </a:spcAft>
              <a:buNone/>
            </a:pPr>
            <a:r>
              <a:rPr lang="ru-RU" sz="3600" i="1" dirty="0" smtClean="0">
                <a:latin typeface="Arial"/>
              </a:rPr>
              <a:t> </a:t>
            </a:r>
            <a:r>
              <a:rPr lang="en-US" dirty="0"/>
              <a:t/>
            </a:r>
            <a:br>
              <a:rPr lang="en-US" dirty="0"/>
            </a:br>
            <a:endParaRPr lang="ru-RU" dirty="0"/>
          </a:p>
        </p:txBody>
      </p:sp>
      <p:sp>
        <p:nvSpPr>
          <p:cNvPr id="2" name="Заголовок 1"/>
          <p:cNvSpPr>
            <a:spLocks noGrp="1"/>
          </p:cNvSpPr>
          <p:nvPr>
            <p:ph type="title"/>
          </p:nvPr>
        </p:nvSpPr>
        <p:spPr>
          <a:xfrm>
            <a:off x="5365102" y="242084"/>
            <a:ext cx="5905344" cy="1356360"/>
          </a:xfrm>
        </p:spPr>
        <p:txBody>
          <a:bodyPr>
            <a:normAutofit/>
          </a:bodyPr>
          <a:lstStyle/>
          <a:p>
            <a:pPr algn="ctr"/>
            <a:r>
              <a:rPr lang="en-US" b="1" dirty="0"/>
              <a:t>Choose Training Topic and Set Goal(s</a:t>
            </a:r>
            <a:r>
              <a:rPr lang="en-US" b="1" dirty="0" smtClean="0"/>
              <a:t>)</a:t>
            </a:r>
            <a:endParaRPr lang="ru-RU" dirty="0"/>
          </a:p>
        </p:txBody>
      </p:sp>
      <p:pic>
        <p:nvPicPr>
          <p:cNvPr id="7" name="Picture 2" descr="C:\Users\user\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347709"/>
            <a:ext cx="4581330" cy="114511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13927" y="1755816"/>
            <a:ext cx="6096000" cy="2492990"/>
          </a:xfrm>
          <a:prstGeom prst="rect">
            <a:avLst/>
          </a:prstGeom>
        </p:spPr>
        <p:txBody>
          <a:bodyPr>
            <a:spAutoFit/>
          </a:bodyPr>
          <a:lstStyle/>
          <a:p>
            <a:pPr algn="ctr"/>
            <a:r>
              <a:rPr lang="en-US" sz="2600" dirty="0">
                <a:solidFill>
                  <a:srgbClr val="0070C0"/>
                </a:solidFill>
              </a:rPr>
              <a:t>1. </a:t>
            </a:r>
            <a:r>
              <a:rPr lang="en-US" sz="2600" b="1" dirty="0">
                <a:solidFill>
                  <a:srgbClr val="0070C0"/>
                </a:solidFill>
              </a:rPr>
              <a:t>Choose</a:t>
            </a:r>
            <a:r>
              <a:rPr lang="en-US" sz="2600" dirty="0">
                <a:solidFill>
                  <a:srgbClr val="0070C0"/>
                </a:solidFill>
              </a:rPr>
              <a:t> one of the training topics that you listed.</a:t>
            </a:r>
            <a:endParaRPr lang="ru-RU" sz="2600" dirty="0">
              <a:solidFill>
                <a:srgbClr val="0070C0"/>
              </a:solidFill>
            </a:endParaRPr>
          </a:p>
          <a:p>
            <a:pPr algn="ctr"/>
            <a:r>
              <a:rPr lang="en-US" sz="2600" dirty="0">
                <a:solidFill>
                  <a:srgbClr val="0070C0"/>
                </a:solidFill>
              </a:rPr>
              <a:t>2. </a:t>
            </a:r>
            <a:r>
              <a:rPr lang="en-US" sz="2600" b="1" dirty="0">
                <a:solidFill>
                  <a:srgbClr val="0070C0"/>
                </a:solidFill>
              </a:rPr>
              <a:t>Think</a:t>
            </a:r>
            <a:r>
              <a:rPr lang="en-US" sz="2600" dirty="0">
                <a:solidFill>
                  <a:srgbClr val="0070C0"/>
                </a:solidFill>
              </a:rPr>
              <a:t> about what you would like to achieve in training on this topic. </a:t>
            </a:r>
            <a:r>
              <a:rPr lang="en-US" sz="2600" b="1" dirty="0">
                <a:solidFill>
                  <a:srgbClr val="0070C0"/>
                </a:solidFill>
              </a:rPr>
              <a:t>What do you want your participants to be able to do by the end of your training?</a:t>
            </a:r>
            <a:endParaRPr lang="ru-RU" sz="2600" b="1" dirty="0">
              <a:solidFill>
                <a:srgbClr val="0070C0"/>
              </a:solidFill>
            </a:endParaRPr>
          </a:p>
        </p:txBody>
      </p:sp>
      <p:pic>
        <p:nvPicPr>
          <p:cNvPr id="6" name="image2.jpg" descr="Smart goals setting diagram template Free Vector"/>
          <p:cNvPicPr/>
          <p:nvPr/>
        </p:nvPicPr>
        <p:blipFill>
          <a:blip r:embed="rId3"/>
          <a:srcRect/>
          <a:stretch>
            <a:fillRect/>
          </a:stretch>
        </p:blipFill>
        <p:spPr>
          <a:xfrm>
            <a:off x="7386281" y="3620913"/>
            <a:ext cx="4006850" cy="2284730"/>
          </a:xfrm>
          <a:prstGeom prst="rect">
            <a:avLst/>
          </a:prstGeom>
          <a:ln/>
        </p:spPr>
      </p:pic>
      <p:sp>
        <p:nvSpPr>
          <p:cNvPr id="5" name="Прямоугольник 4"/>
          <p:cNvSpPr/>
          <p:nvPr/>
        </p:nvSpPr>
        <p:spPr>
          <a:xfrm>
            <a:off x="6490996" y="5674810"/>
            <a:ext cx="6096000" cy="461665"/>
          </a:xfrm>
          <a:prstGeom prst="rect">
            <a:avLst/>
          </a:prstGeom>
        </p:spPr>
        <p:txBody>
          <a:bodyPr>
            <a:spAutoFit/>
          </a:bodyPr>
          <a:lstStyle/>
          <a:p>
            <a:r>
              <a:rPr lang="en-US" sz="1200" dirty="0"/>
              <a:t>Retrieved from: </a:t>
            </a:r>
            <a:r>
              <a:rPr lang="en-US" sz="1200" u="sng" dirty="0">
                <a:hlinkClick r:id="rId4"/>
              </a:rPr>
              <a:t>https://www.freepik.com/free-vector/smart-goals-setting-diagram-template_1430853.htm#position=1</a:t>
            </a:r>
            <a:r>
              <a:rPr lang="en-US" sz="1200" dirty="0"/>
              <a:t> </a:t>
            </a:r>
            <a:endParaRPr lang="ru-RU" sz="1200" dirty="0"/>
          </a:p>
        </p:txBody>
      </p:sp>
    </p:spTree>
    <p:extLst>
      <p:ext uri="{BB962C8B-B14F-4D97-AF65-F5344CB8AC3E}">
        <p14:creationId xmlns:p14="http://schemas.microsoft.com/office/powerpoint/2010/main" val="1746618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45720" indent="0">
              <a:spcBef>
                <a:spcPts val="0"/>
              </a:spcBef>
              <a:spcAft>
                <a:spcPts val="0"/>
              </a:spcAft>
              <a:buNone/>
            </a:pPr>
            <a:r>
              <a:rPr lang="ru-RU" sz="3600" i="1" dirty="0" smtClean="0">
                <a:latin typeface="Arial"/>
              </a:rPr>
              <a:t> </a:t>
            </a:r>
            <a:r>
              <a:rPr lang="en-US" dirty="0"/>
              <a:t/>
            </a:r>
            <a:br>
              <a:rPr lang="en-US" dirty="0"/>
            </a:br>
            <a:endParaRPr lang="ru-RU" dirty="0"/>
          </a:p>
        </p:txBody>
      </p:sp>
      <p:sp>
        <p:nvSpPr>
          <p:cNvPr id="2" name="Заголовок 1"/>
          <p:cNvSpPr>
            <a:spLocks noGrp="1"/>
          </p:cNvSpPr>
          <p:nvPr>
            <p:ph type="title"/>
          </p:nvPr>
        </p:nvSpPr>
        <p:spPr/>
        <p:txBody>
          <a:bodyPr/>
          <a:lstStyle/>
          <a:p>
            <a:endParaRPr lang="ru-RU" dirty="0"/>
          </a:p>
        </p:txBody>
      </p:sp>
      <p:pic>
        <p:nvPicPr>
          <p:cNvPr id="7" name="Picture 2" descr="C:\Users\user\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347709"/>
            <a:ext cx="4581330" cy="114511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224" t="22721" r="19643" b="7210"/>
          <a:stretch/>
        </p:blipFill>
        <p:spPr bwMode="auto">
          <a:xfrm>
            <a:off x="326572" y="1558212"/>
            <a:ext cx="5990253" cy="4805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6522097" y="2578368"/>
            <a:ext cx="5206481" cy="2677656"/>
          </a:xfrm>
          <a:prstGeom prst="rect">
            <a:avLst/>
          </a:prstGeom>
        </p:spPr>
        <p:txBody>
          <a:bodyPr wrap="square">
            <a:spAutoFit/>
          </a:bodyPr>
          <a:lstStyle/>
          <a:p>
            <a:pPr algn="ctr"/>
            <a:r>
              <a:rPr lang="en-US" sz="2400" dirty="0" smtClean="0">
                <a:solidFill>
                  <a:srgbClr val="0070C0"/>
                </a:solidFill>
              </a:rPr>
              <a:t>Look </a:t>
            </a:r>
            <a:r>
              <a:rPr lang="en-US" sz="2400" dirty="0">
                <a:solidFill>
                  <a:srgbClr val="0070C0"/>
                </a:solidFill>
              </a:rPr>
              <a:t>at the </a:t>
            </a:r>
            <a:r>
              <a:rPr lang="en-US" sz="2400" b="1" dirty="0">
                <a:solidFill>
                  <a:srgbClr val="0070C0"/>
                </a:solidFill>
              </a:rPr>
              <a:t>Graphic organizer</a:t>
            </a:r>
            <a:r>
              <a:rPr lang="en-US" sz="2400" dirty="0">
                <a:solidFill>
                  <a:srgbClr val="0070C0"/>
                </a:solidFill>
              </a:rPr>
              <a:t> and </a:t>
            </a:r>
            <a:r>
              <a:rPr lang="en-US" sz="2400" b="1" dirty="0">
                <a:solidFill>
                  <a:srgbClr val="0070C0"/>
                </a:solidFill>
              </a:rPr>
              <a:t>choose 3 engagement tips</a:t>
            </a:r>
            <a:r>
              <a:rPr lang="en-US" sz="2400" dirty="0">
                <a:solidFill>
                  <a:srgbClr val="0070C0"/>
                </a:solidFill>
              </a:rPr>
              <a:t> that you would like to try out in your teacher training/workshop. Choose tips that you think would be successful in your teaching context. Think about why you want to try them.</a:t>
            </a:r>
            <a:endParaRPr lang="ru-RU" sz="2400" dirty="0">
              <a:solidFill>
                <a:srgbClr val="0070C0"/>
              </a:solidFill>
            </a:endParaRPr>
          </a:p>
        </p:txBody>
      </p:sp>
    </p:spTree>
    <p:extLst>
      <p:ext uri="{BB962C8B-B14F-4D97-AF65-F5344CB8AC3E}">
        <p14:creationId xmlns:p14="http://schemas.microsoft.com/office/powerpoint/2010/main" val="1746618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45720" indent="0">
              <a:spcBef>
                <a:spcPts val="0"/>
              </a:spcBef>
              <a:spcAft>
                <a:spcPts val="0"/>
              </a:spcAft>
              <a:buNone/>
            </a:pPr>
            <a:r>
              <a:rPr lang="ru-RU" sz="3600" i="1" dirty="0" smtClean="0">
                <a:latin typeface="Arial"/>
              </a:rPr>
              <a:t> </a:t>
            </a:r>
            <a:r>
              <a:rPr lang="en-US" dirty="0"/>
              <a:t/>
            </a:r>
            <a:br>
              <a:rPr lang="en-US" dirty="0"/>
            </a:br>
            <a:endParaRPr lang="ru-RU" dirty="0"/>
          </a:p>
        </p:txBody>
      </p:sp>
      <p:sp>
        <p:nvSpPr>
          <p:cNvPr id="2" name="Заголовок 1"/>
          <p:cNvSpPr>
            <a:spLocks noGrp="1"/>
          </p:cNvSpPr>
          <p:nvPr>
            <p:ph type="title"/>
          </p:nvPr>
        </p:nvSpPr>
        <p:spPr/>
        <p:txBody>
          <a:bodyPr/>
          <a:lstStyle/>
          <a:p>
            <a:endParaRPr lang="ru-RU" dirty="0"/>
          </a:p>
        </p:txBody>
      </p:sp>
      <p:pic>
        <p:nvPicPr>
          <p:cNvPr id="7" name="Picture 2" descr="C:\Users\user\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347709"/>
            <a:ext cx="4581330" cy="114511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2.png"/>
          <p:cNvPicPr/>
          <p:nvPr/>
        </p:nvPicPr>
        <p:blipFill>
          <a:blip r:embed="rId3"/>
          <a:srcRect l="26767" t="12874" r="27560" b="9378"/>
          <a:stretch>
            <a:fillRect/>
          </a:stretch>
        </p:blipFill>
        <p:spPr>
          <a:xfrm>
            <a:off x="1184988" y="1492820"/>
            <a:ext cx="5241957" cy="5076047"/>
          </a:xfrm>
          <a:prstGeom prst="rect">
            <a:avLst/>
          </a:prstGeom>
          <a:ln/>
        </p:spPr>
      </p:pic>
      <p:pic>
        <p:nvPicPr>
          <p:cNvPr id="6" name="image3.png"/>
          <p:cNvPicPr/>
          <p:nvPr/>
        </p:nvPicPr>
        <p:blipFill>
          <a:blip r:embed="rId4"/>
          <a:srcRect l="26508" t="17010" r="28205" b="28703"/>
          <a:stretch>
            <a:fillRect/>
          </a:stretch>
        </p:blipFill>
        <p:spPr>
          <a:xfrm>
            <a:off x="6426945" y="551433"/>
            <a:ext cx="5379720" cy="3627755"/>
          </a:xfrm>
          <a:prstGeom prst="rect">
            <a:avLst/>
          </a:prstGeom>
          <a:ln/>
        </p:spPr>
      </p:pic>
      <p:sp>
        <p:nvSpPr>
          <p:cNvPr id="8" name="Стрелка вправо с вырезом 7"/>
          <p:cNvSpPr/>
          <p:nvPr/>
        </p:nvSpPr>
        <p:spPr>
          <a:xfrm rot="19123256">
            <a:off x="6494106" y="4337706"/>
            <a:ext cx="737118" cy="681135"/>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46618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45720" indent="0">
              <a:spcBef>
                <a:spcPts val="0"/>
              </a:spcBef>
              <a:spcAft>
                <a:spcPts val="0"/>
              </a:spcAft>
              <a:buNone/>
            </a:pPr>
            <a:r>
              <a:rPr lang="ru-RU" sz="3600" i="1" dirty="0" smtClean="0">
                <a:latin typeface="Arial"/>
              </a:rPr>
              <a:t> </a:t>
            </a:r>
            <a:r>
              <a:rPr lang="en-US" dirty="0"/>
              <a:t/>
            </a:r>
            <a:br>
              <a:rPr lang="en-US" dirty="0"/>
            </a:br>
            <a:endParaRPr lang="ru-RU" dirty="0"/>
          </a:p>
        </p:txBody>
      </p:sp>
      <p:sp>
        <p:nvSpPr>
          <p:cNvPr id="2" name="Заголовок 1"/>
          <p:cNvSpPr>
            <a:spLocks noGrp="1"/>
          </p:cNvSpPr>
          <p:nvPr>
            <p:ph type="title"/>
          </p:nvPr>
        </p:nvSpPr>
        <p:spPr/>
        <p:txBody>
          <a:bodyPr/>
          <a:lstStyle/>
          <a:p>
            <a:endParaRPr lang="ru-RU" dirty="0"/>
          </a:p>
        </p:txBody>
      </p:sp>
      <p:pic>
        <p:nvPicPr>
          <p:cNvPr id="7" name="Picture 2" descr="C:\Users\user\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347709"/>
            <a:ext cx="4581330" cy="114511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979" t="23129" r="25766" b="6803"/>
          <a:stretch/>
        </p:blipFill>
        <p:spPr bwMode="auto">
          <a:xfrm>
            <a:off x="5402425" y="429208"/>
            <a:ext cx="6118200" cy="5990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Special Question - специальный вопрос в английском язык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27" y="2369975"/>
            <a:ext cx="4797598" cy="2981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618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196" y="1160106"/>
            <a:ext cx="9875520" cy="1356360"/>
          </a:xfrm>
        </p:spPr>
        <p:txBody>
          <a:bodyPr>
            <a:noAutofit/>
          </a:bodyPr>
          <a:lstStyle/>
          <a:p>
            <a:r>
              <a:rPr lang="en-US" sz="3600" b="1" dirty="0"/>
              <a:t>Reflection link: </a:t>
            </a:r>
            <a:r>
              <a:rPr lang="en-US" sz="3600" dirty="0" smtClean="0">
                <a:hlinkClick r:id="rId2"/>
              </a:rPr>
              <a:t>https</a:t>
            </a:r>
            <a:r>
              <a:rPr lang="en-US" sz="3600" dirty="0">
                <a:hlinkClick r:id="rId2"/>
              </a:rPr>
              <a:t>://</a:t>
            </a:r>
            <a:r>
              <a:rPr lang="en-US" sz="3600" dirty="0" smtClean="0">
                <a:hlinkClick r:id="rId2"/>
              </a:rPr>
              <a:t>docs.google.com/forms/d/e/1FAIpQLSfES4_YG3dR8FPz-SONSmkYEMjtH7KxV1UhxfEETJrR537z-A/viewform</a:t>
            </a:r>
            <a:r>
              <a:rPr lang="en-US" sz="3600" dirty="0" smtClean="0"/>
              <a:t> </a:t>
            </a:r>
            <a:endParaRPr lang="ru-RU" sz="36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407" y="2633564"/>
            <a:ext cx="4093029" cy="2302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1"/>
          <p:cNvSpPr txBox="1">
            <a:spLocks/>
          </p:cNvSpPr>
          <p:nvPr/>
        </p:nvSpPr>
        <p:spPr>
          <a:xfrm>
            <a:off x="623596" y="4372946"/>
            <a:ext cx="9875520"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t>Materials</a:t>
            </a:r>
            <a:r>
              <a:rPr lang="en-US" sz="3600" b="1" dirty="0"/>
              <a:t>: </a:t>
            </a:r>
            <a:r>
              <a:rPr lang="en-US" sz="3600" b="1" dirty="0">
                <a:hlinkClick r:id="rId4"/>
              </a:rPr>
              <a:t>https://</a:t>
            </a:r>
            <a:r>
              <a:rPr lang="en-US" sz="3600" b="1" dirty="0" smtClean="0">
                <a:hlinkClick r:id="rId4"/>
              </a:rPr>
              <a:t>drive.google.com/drive/folders/1DqOsyrRx-IYirYb2gNWPE1nRNU42mk_w</a:t>
            </a:r>
            <a:r>
              <a:rPr lang="en-US" sz="3600" b="1" dirty="0" smtClean="0"/>
              <a:t>  </a:t>
            </a:r>
            <a:endParaRPr lang="ru-RU" sz="3600" dirty="0"/>
          </a:p>
        </p:txBody>
      </p:sp>
    </p:spTree>
    <p:extLst>
      <p:ext uri="{BB962C8B-B14F-4D97-AF65-F5344CB8AC3E}">
        <p14:creationId xmlns:p14="http://schemas.microsoft.com/office/powerpoint/2010/main" val="1191648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1699" y="1548882"/>
            <a:ext cx="8151256" cy="2503284"/>
          </a:xfrm>
        </p:spPr>
        <p:style>
          <a:lnRef idx="2">
            <a:schemeClr val="accent4"/>
          </a:lnRef>
          <a:fillRef idx="1">
            <a:schemeClr val="lt1"/>
          </a:fillRef>
          <a:effectRef idx="0">
            <a:schemeClr val="accent4"/>
          </a:effectRef>
          <a:fontRef idx="minor">
            <a:schemeClr val="dk1"/>
          </a:fontRef>
        </p:style>
        <p:txBody>
          <a:bodyPr/>
          <a:lstStyle/>
          <a:p>
            <a:r>
              <a:rPr lang="de-DE" sz="3600" dirty="0">
                <a:solidFill>
                  <a:srgbClr val="002060"/>
                </a:solidFill>
                <a:latin typeface="+mj-lt"/>
              </a:rPr>
              <a:t>ATENK CONFERENCE 2021</a:t>
            </a:r>
            <a:br>
              <a:rPr lang="de-DE" sz="3600" dirty="0">
                <a:solidFill>
                  <a:srgbClr val="002060"/>
                </a:solidFill>
                <a:latin typeface="+mj-lt"/>
              </a:rPr>
            </a:br>
            <a:r>
              <a:rPr lang="de-DE" sz="3600" dirty="0" smtClean="0">
                <a:solidFill>
                  <a:srgbClr val="002060"/>
                </a:solidFill>
                <a:latin typeface="+mj-lt"/>
              </a:rPr>
              <a:t>„</a:t>
            </a:r>
            <a:r>
              <a:rPr lang="en-US" sz="3600" b="1" dirty="0">
                <a:solidFill>
                  <a:srgbClr val="002060"/>
                </a:solidFill>
                <a:latin typeface="+mj-lt"/>
              </a:rPr>
              <a:t>Teaching EFL in the new normal: challenges and opportunities of creating a successful learning environment </a:t>
            </a:r>
            <a:r>
              <a:rPr lang="de-DE" sz="3600" dirty="0" smtClean="0">
                <a:solidFill>
                  <a:srgbClr val="002060"/>
                </a:solidFill>
                <a:latin typeface="+mj-lt"/>
              </a:rPr>
              <a:t>“</a:t>
            </a:r>
            <a:endParaRPr lang="en-US" sz="3600" b="1"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sp>
        <p:nvSpPr>
          <p:cNvPr id="4" name="Текст 3"/>
          <p:cNvSpPr>
            <a:spLocks noGrp="1"/>
          </p:cNvSpPr>
          <p:nvPr>
            <p:ph type="body" idx="1"/>
          </p:nvPr>
        </p:nvSpPr>
        <p:spPr>
          <a:xfrm>
            <a:off x="445671" y="5140482"/>
            <a:ext cx="5629126" cy="1363806"/>
          </a:xfrm>
        </p:spPr>
        <p:txBody>
          <a:bodyPr>
            <a:normAutofit fontScale="85000" lnSpcReduction="20000"/>
          </a:bodyPr>
          <a:lstStyle/>
          <a:p>
            <a:r>
              <a:rPr lang="en-US" sz="3200" b="1" dirty="0">
                <a:solidFill>
                  <a:srgbClr val="002060"/>
                </a:solidFill>
                <a:latin typeface="+mj-lt"/>
              </a:rPr>
              <a:t>Alexandra </a:t>
            </a:r>
            <a:r>
              <a:rPr lang="en-US" sz="3200" b="1" dirty="0" err="1" smtClean="0">
                <a:solidFill>
                  <a:srgbClr val="002060"/>
                </a:solidFill>
                <a:latin typeface="+mj-lt"/>
              </a:rPr>
              <a:t>Ilina</a:t>
            </a:r>
            <a:endParaRPr lang="en-US" sz="3200" b="1" dirty="0" smtClean="0">
              <a:solidFill>
                <a:srgbClr val="002060"/>
              </a:solidFill>
              <a:latin typeface="+mj-lt"/>
            </a:endParaRPr>
          </a:p>
          <a:p>
            <a:r>
              <a:rPr lang="en-US" sz="3200" b="1" dirty="0" smtClean="0">
                <a:solidFill>
                  <a:srgbClr val="002060"/>
                </a:solidFill>
                <a:latin typeface="+mj-lt"/>
              </a:rPr>
              <a:t>Teacher of English, School #8</a:t>
            </a:r>
          </a:p>
          <a:p>
            <a:r>
              <a:rPr lang="en-US" sz="3200" b="1" dirty="0" smtClean="0">
                <a:solidFill>
                  <a:srgbClr val="002060"/>
                </a:solidFill>
                <a:latin typeface="+mj-lt"/>
              </a:rPr>
              <a:t>Petropavlovsk</a:t>
            </a:r>
          </a:p>
        </p:txBody>
      </p:sp>
      <p:pic>
        <p:nvPicPr>
          <p:cNvPr id="1026" name="Picture 2" descr="C:\Users\user\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347709"/>
            <a:ext cx="4581330" cy="114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749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441" y="1202782"/>
            <a:ext cx="6439159" cy="878958"/>
          </a:xfrm>
        </p:spPr>
        <p:txBody>
          <a:bodyPr>
            <a:noAutofit/>
          </a:bodyPr>
          <a:lstStyle/>
          <a:p>
            <a:pPr algn="ctr"/>
            <a:r>
              <a:rPr lang="en-US" sz="2800" b="1" dirty="0">
                <a:solidFill>
                  <a:srgbClr val="002060"/>
                </a:solidFill>
              </a:rPr>
              <a:t>The OPEN (Online Professional English Network) Program Global Online Courses (former American English E-Teacher Program) </a:t>
            </a:r>
            <a:br>
              <a:rPr lang="en-US" sz="2800" b="1" dirty="0">
                <a:solidFill>
                  <a:srgbClr val="002060"/>
                </a:solidFill>
              </a:rPr>
            </a:br>
            <a:r>
              <a:rPr lang="en-US" sz="2800" dirty="0">
                <a:solidFill>
                  <a:srgbClr val="002060"/>
                </a:solidFill>
              </a:rPr>
              <a:t>sponsored by the U.S. Department of State with funding provided by the U.S. Government and administered by FHI 360</a:t>
            </a:r>
            <a:r>
              <a:rPr lang="ru-RU" sz="2800" dirty="0">
                <a:solidFill>
                  <a:srgbClr val="002060"/>
                </a:solidFill>
              </a:rPr>
              <a:t>.</a:t>
            </a:r>
            <a:endParaRPr lang="en-US" sz="2800" b="1" dirty="0">
              <a:solidFill>
                <a:srgbClr val="002060"/>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508000" y="3388540"/>
            <a:ext cx="11277600" cy="2708692"/>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marL="45720" indent="0">
              <a:lnSpc>
                <a:spcPct val="150000"/>
              </a:lnSpc>
              <a:buNone/>
            </a:pPr>
            <a:endParaRPr lang="en-US" sz="2400" b="1" dirty="0"/>
          </a:p>
        </p:txBody>
      </p:sp>
      <p:sp>
        <p:nvSpPr>
          <p:cNvPr id="8" name="TextBox 7"/>
          <p:cNvSpPr txBox="1"/>
          <p:nvPr/>
        </p:nvSpPr>
        <p:spPr>
          <a:xfrm>
            <a:off x="508000" y="2740260"/>
            <a:ext cx="4483100" cy="4093428"/>
          </a:xfrm>
          <a:prstGeom prst="rect">
            <a:avLst/>
          </a:prstGeom>
          <a:noFill/>
        </p:spPr>
        <p:txBody>
          <a:bodyPr wrap="square" rtlCol="0">
            <a:spAutoFit/>
          </a:bodyPr>
          <a:lstStyle/>
          <a:p>
            <a:pPr fontAlgn="base"/>
            <a:r>
              <a:rPr lang="en-US" sz="2000" b="1" dirty="0">
                <a:solidFill>
                  <a:srgbClr val="002060"/>
                </a:solidFill>
              </a:rPr>
              <a:t>OPEN Program Global Online Courses:</a:t>
            </a:r>
            <a:endParaRPr lang="ru-RU" sz="2000" dirty="0">
              <a:solidFill>
                <a:srgbClr val="002060"/>
              </a:solidFill>
            </a:endParaRPr>
          </a:p>
          <a:p>
            <a:pPr marL="285750" lvl="0" indent="-285750" fontAlgn="base">
              <a:buFont typeface="Wingdings" panose="05000000000000000000" pitchFamily="2" charset="2"/>
              <a:buChar char="ü"/>
            </a:pPr>
            <a:r>
              <a:rPr lang="en-US" sz="2000" dirty="0">
                <a:solidFill>
                  <a:srgbClr val="002060"/>
                </a:solidFill>
              </a:rPr>
              <a:t>Introduce and explore current methodological concepts and issues in the English as a Foreign Language </a:t>
            </a:r>
            <a:r>
              <a:rPr lang="en-US" sz="2000" dirty="0" smtClean="0">
                <a:solidFill>
                  <a:srgbClr val="002060"/>
                </a:solidFill>
              </a:rPr>
              <a:t>field</a:t>
            </a:r>
            <a:endParaRPr lang="en-US" sz="2000" dirty="0">
              <a:solidFill>
                <a:srgbClr val="002060"/>
              </a:solidFill>
            </a:endParaRPr>
          </a:p>
          <a:p>
            <a:pPr marL="285750" lvl="0" indent="-285750" fontAlgn="base">
              <a:buFont typeface="Wingdings" panose="05000000000000000000" pitchFamily="2" charset="2"/>
              <a:buChar char="ü"/>
            </a:pPr>
            <a:r>
              <a:rPr lang="en-US" sz="2000" dirty="0" smtClean="0">
                <a:solidFill>
                  <a:srgbClr val="002060"/>
                </a:solidFill>
              </a:rPr>
              <a:t>Provide </a:t>
            </a:r>
            <a:r>
              <a:rPr lang="en-US" sz="2000" dirty="0">
                <a:solidFill>
                  <a:srgbClr val="002060"/>
                </a:solidFill>
              </a:rPr>
              <a:t>an innovative distance-learning experience that uses the latest </a:t>
            </a:r>
            <a:r>
              <a:rPr lang="en-US" sz="2000" dirty="0" smtClean="0">
                <a:solidFill>
                  <a:srgbClr val="002060"/>
                </a:solidFill>
              </a:rPr>
              <a:t>technology</a:t>
            </a:r>
            <a:endParaRPr lang="en-US" sz="2000" dirty="0">
              <a:solidFill>
                <a:srgbClr val="002060"/>
              </a:solidFill>
            </a:endParaRPr>
          </a:p>
          <a:p>
            <a:pPr marL="285750" lvl="0" indent="-285750" fontAlgn="base">
              <a:buFont typeface="Wingdings" panose="05000000000000000000" pitchFamily="2" charset="2"/>
              <a:buChar char="ü"/>
            </a:pPr>
            <a:r>
              <a:rPr lang="en-US" sz="2000" dirty="0" smtClean="0">
                <a:solidFill>
                  <a:srgbClr val="002060"/>
                </a:solidFill>
              </a:rPr>
              <a:t>Connect </a:t>
            </a:r>
            <a:r>
              <a:rPr lang="en-US" sz="2000" dirty="0">
                <a:solidFill>
                  <a:srgbClr val="002060"/>
                </a:solidFill>
              </a:rPr>
              <a:t>participants with U.S. English language teaching experts and creates a professional network of international colleagues</a:t>
            </a:r>
            <a:endParaRPr lang="ru-RU" sz="2000" dirty="0">
              <a:solidFill>
                <a:srgbClr val="002060"/>
              </a:solidFill>
            </a:endParaRPr>
          </a:p>
          <a:p>
            <a:endParaRPr lang="ru-RU" sz="2000" dirty="0">
              <a:solidFill>
                <a:srgbClr val="002060"/>
              </a:solidFill>
            </a:endParaRPr>
          </a:p>
        </p:txBody>
      </p:sp>
      <p:sp>
        <p:nvSpPr>
          <p:cNvPr id="4" name="Прямоугольник 3"/>
          <p:cNvSpPr/>
          <p:nvPr/>
        </p:nvSpPr>
        <p:spPr>
          <a:xfrm>
            <a:off x="5232400" y="6097232"/>
            <a:ext cx="6692900" cy="338554"/>
          </a:xfrm>
          <a:prstGeom prst="rect">
            <a:avLst/>
          </a:prstGeom>
        </p:spPr>
        <p:txBody>
          <a:bodyPr wrap="square">
            <a:spAutoFit/>
          </a:bodyPr>
          <a:lstStyle/>
          <a:p>
            <a:r>
              <a:rPr lang="en-US" sz="1600" dirty="0"/>
              <a:t>The info is taken and screened from: </a:t>
            </a:r>
            <a:r>
              <a:rPr lang="en-US" sz="1600" dirty="0">
                <a:hlinkClick r:id="rId2"/>
              </a:rPr>
              <a:t>https://www.openenglishprograms.org</a:t>
            </a:r>
            <a:r>
              <a:rPr lang="en-US" sz="1600" dirty="0" smtClean="0">
                <a:hlinkClick r:id="rId2"/>
              </a:rPr>
              <a:t>/</a:t>
            </a:r>
            <a:r>
              <a:rPr lang="en-US" sz="1600" dirty="0" smtClean="0"/>
              <a:t> </a:t>
            </a:r>
            <a:endParaRPr lang="ru-RU" sz="1600" dirty="0"/>
          </a:p>
        </p:txBody>
      </p:sp>
      <p:pic>
        <p:nvPicPr>
          <p:cNvPr id="9" name="Picture 2" descr="C:\Users\user\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2" y="347709"/>
            <a:ext cx="4581330" cy="11451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904469" y="3135084"/>
            <a:ext cx="5015031" cy="2820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1655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259106" y="684002"/>
            <a:ext cx="8776447" cy="17992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55202" y="2558143"/>
            <a:ext cx="7812498" cy="3842657"/>
          </a:xfrm>
        </p:spPr>
        <p:txBody>
          <a:bodyPr>
            <a:normAutofit/>
          </a:bodyPr>
          <a:lstStyle/>
          <a:p>
            <a:r>
              <a:rPr lang="en-US" sz="2800" b="1" dirty="0" smtClean="0">
                <a:solidFill>
                  <a:srgbClr val="002060"/>
                </a:solidFill>
              </a:rPr>
              <a:t>English </a:t>
            </a:r>
            <a:r>
              <a:rPr lang="en-US" sz="2800" b="1" dirty="0">
                <a:solidFill>
                  <a:srgbClr val="002060"/>
                </a:solidFill>
              </a:rPr>
              <a:t>for Science, Technology, and Mathematics (STEM</a:t>
            </a:r>
            <a:r>
              <a:rPr lang="en-US" sz="2800" b="1" dirty="0" smtClean="0">
                <a:solidFill>
                  <a:srgbClr val="002060"/>
                </a:solidFill>
              </a:rPr>
              <a:t>)</a:t>
            </a:r>
            <a:endParaRPr lang="en-US" sz="2800" dirty="0">
              <a:solidFill>
                <a:srgbClr val="002060"/>
              </a:solidFill>
            </a:endParaRPr>
          </a:p>
          <a:p>
            <a:r>
              <a:rPr lang="en-US" sz="2800" b="1" dirty="0" smtClean="0">
                <a:solidFill>
                  <a:srgbClr val="002060"/>
                </a:solidFill>
              </a:rPr>
              <a:t>Assessment </a:t>
            </a:r>
            <a:r>
              <a:rPr lang="en-US" sz="2800" b="1" dirty="0">
                <a:solidFill>
                  <a:srgbClr val="002060"/>
                </a:solidFill>
              </a:rPr>
              <a:t>of English Language Learners </a:t>
            </a:r>
            <a:endParaRPr lang="en-US" sz="2800" dirty="0">
              <a:solidFill>
                <a:srgbClr val="002060"/>
              </a:solidFill>
            </a:endParaRPr>
          </a:p>
          <a:p>
            <a:r>
              <a:rPr lang="de-DE" sz="2800" b="1" dirty="0">
                <a:solidFill>
                  <a:srgbClr val="002060"/>
                </a:solidFill>
              </a:rPr>
              <a:t>TESOL </a:t>
            </a:r>
            <a:r>
              <a:rPr lang="de-DE" sz="2800" b="1" dirty="0" err="1">
                <a:solidFill>
                  <a:srgbClr val="002060"/>
                </a:solidFill>
              </a:rPr>
              <a:t>Methodology</a:t>
            </a:r>
            <a:endParaRPr lang="de-DE" sz="2800" dirty="0">
              <a:solidFill>
                <a:srgbClr val="002060"/>
              </a:solidFill>
            </a:endParaRPr>
          </a:p>
          <a:p>
            <a:r>
              <a:rPr lang="en-US" sz="2800" b="1" dirty="0">
                <a:solidFill>
                  <a:srgbClr val="002060"/>
                </a:solidFill>
              </a:rPr>
              <a:t>Teaching English to Young Learners</a:t>
            </a:r>
            <a:endParaRPr lang="en-US" sz="2800" dirty="0">
              <a:solidFill>
                <a:srgbClr val="002060"/>
              </a:solidFill>
            </a:endParaRPr>
          </a:p>
          <a:p>
            <a:r>
              <a:rPr lang="en-US" sz="2800" b="1" dirty="0">
                <a:solidFill>
                  <a:srgbClr val="002060"/>
                </a:solidFill>
              </a:rPr>
              <a:t>English for Media Literacy for Educators </a:t>
            </a:r>
            <a:endParaRPr lang="en-US" sz="2800" dirty="0">
              <a:solidFill>
                <a:srgbClr val="002060"/>
              </a:solidFill>
            </a:endParaRPr>
          </a:p>
          <a:p>
            <a:r>
              <a:rPr lang="ru-RU" sz="2800" b="1" dirty="0" err="1" smtClean="0">
                <a:solidFill>
                  <a:srgbClr val="002060"/>
                </a:solidFill>
              </a:rPr>
              <a:t>Professional</a:t>
            </a:r>
            <a:r>
              <a:rPr lang="ru-RU" sz="2800" b="1" dirty="0" smtClean="0">
                <a:solidFill>
                  <a:srgbClr val="002060"/>
                </a:solidFill>
              </a:rPr>
              <a:t> </a:t>
            </a:r>
            <a:r>
              <a:rPr lang="ru-RU" sz="2800" b="1" dirty="0" err="1">
                <a:solidFill>
                  <a:srgbClr val="002060"/>
                </a:solidFill>
              </a:rPr>
              <a:t>Development</a:t>
            </a:r>
            <a:r>
              <a:rPr lang="ru-RU" sz="2800" b="1" dirty="0">
                <a:solidFill>
                  <a:srgbClr val="002060"/>
                </a:solidFill>
              </a:rPr>
              <a:t> </a:t>
            </a:r>
            <a:r>
              <a:rPr lang="ru-RU" sz="2800" b="1" dirty="0" err="1">
                <a:solidFill>
                  <a:srgbClr val="002060"/>
                </a:solidFill>
              </a:rPr>
              <a:t>for</a:t>
            </a:r>
            <a:r>
              <a:rPr lang="ru-RU" sz="2800" b="1" dirty="0">
                <a:solidFill>
                  <a:srgbClr val="002060"/>
                </a:solidFill>
              </a:rPr>
              <a:t> </a:t>
            </a:r>
            <a:r>
              <a:rPr lang="ru-RU" sz="2800" b="1" dirty="0" err="1">
                <a:solidFill>
                  <a:srgbClr val="002060"/>
                </a:solidFill>
              </a:rPr>
              <a:t>Teacher</a:t>
            </a:r>
            <a:r>
              <a:rPr lang="ru-RU" sz="2800" b="1" dirty="0">
                <a:solidFill>
                  <a:srgbClr val="002060"/>
                </a:solidFill>
              </a:rPr>
              <a:t> </a:t>
            </a:r>
            <a:r>
              <a:rPr lang="ru-RU" sz="2800" b="1" dirty="0" err="1" smtClean="0">
                <a:solidFill>
                  <a:srgbClr val="002060"/>
                </a:solidFill>
              </a:rPr>
              <a:t>Trainers</a:t>
            </a:r>
            <a:endParaRPr lang="ru-RU" sz="2800" b="1" dirty="0">
              <a:solidFill>
                <a:srgbClr val="002060"/>
              </a:solidFill>
            </a:endParaRPr>
          </a:p>
        </p:txBody>
      </p:sp>
      <p:sp>
        <p:nvSpPr>
          <p:cNvPr id="4" name="Заголовок 3"/>
          <p:cNvSpPr>
            <a:spLocks noGrp="1"/>
          </p:cNvSpPr>
          <p:nvPr>
            <p:ph type="title"/>
          </p:nvPr>
        </p:nvSpPr>
        <p:spPr>
          <a:xfrm>
            <a:off x="5015137" y="1180841"/>
            <a:ext cx="6602542" cy="1054100"/>
          </a:xfrm>
        </p:spPr>
        <p:txBody>
          <a:bodyPr/>
          <a:lstStyle/>
          <a:p>
            <a:pPr algn="ctr"/>
            <a:r>
              <a:rPr lang="en-US" dirty="0">
                <a:solidFill>
                  <a:srgbClr val="0070C0"/>
                </a:solidFill>
              </a:rPr>
              <a:t>What does the </a:t>
            </a:r>
            <a:r>
              <a:rPr lang="en-US" b="1" dirty="0">
                <a:solidFill>
                  <a:srgbClr val="0070C0"/>
                </a:solidFill>
              </a:rPr>
              <a:t>OPEN</a:t>
            </a:r>
            <a:r>
              <a:rPr lang="en-US" dirty="0">
                <a:solidFill>
                  <a:srgbClr val="0070C0"/>
                </a:solidFill>
              </a:rPr>
              <a:t> offer?</a:t>
            </a:r>
            <a:endParaRPr lang="ru-RU" dirty="0">
              <a:solidFill>
                <a:srgbClr val="0070C0"/>
              </a:solidFill>
            </a:endParaRPr>
          </a:p>
        </p:txBody>
      </p:sp>
      <p:pic>
        <p:nvPicPr>
          <p:cNvPr id="10" name="Picture 2" descr="https://www.teachingenglish.org.uk/sites/teacheng/files/images/Exploring%20cultures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426" y="4103952"/>
            <a:ext cx="3555253" cy="237574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558804" y="3727167"/>
            <a:ext cx="4264149" cy="276999"/>
          </a:xfrm>
          <a:prstGeom prst="rect">
            <a:avLst/>
          </a:prstGeom>
          <a:noFill/>
        </p:spPr>
        <p:txBody>
          <a:bodyPr wrap="square" rtlCol="0">
            <a:spAutoFit/>
          </a:bodyPr>
          <a:lstStyle/>
          <a:p>
            <a:r>
              <a:rPr lang="de-DE" sz="1200" dirty="0" smtClean="0"/>
              <a:t>The </a:t>
            </a:r>
            <a:r>
              <a:rPr lang="de-DE" sz="1200" dirty="0" err="1" smtClean="0"/>
              <a:t>picture</a:t>
            </a:r>
            <a:r>
              <a:rPr lang="de-DE" sz="1200" dirty="0" smtClean="0"/>
              <a:t> </a:t>
            </a:r>
            <a:r>
              <a:rPr lang="de-DE" sz="1200" dirty="0" err="1" smtClean="0"/>
              <a:t>is</a:t>
            </a:r>
            <a:r>
              <a:rPr lang="de-DE" sz="1200" dirty="0" smtClean="0"/>
              <a:t> </a:t>
            </a:r>
            <a:r>
              <a:rPr lang="de-DE" sz="1200" dirty="0" err="1" smtClean="0"/>
              <a:t>taken</a:t>
            </a:r>
            <a:r>
              <a:rPr lang="de-DE" sz="1200" dirty="0" smtClean="0"/>
              <a:t> </a:t>
            </a:r>
            <a:r>
              <a:rPr lang="de-DE" sz="1200" dirty="0" err="1" smtClean="0"/>
              <a:t>from</a:t>
            </a:r>
            <a:r>
              <a:rPr lang="de-DE" sz="1200" dirty="0" smtClean="0"/>
              <a:t>: </a:t>
            </a:r>
            <a:r>
              <a:rPr lang="de-DE" sz="1200" dirty="0">
                <a:hlinkClick r:id="rId3"/>
              </a:rPr>
              <a:t>https://www.teachingenglish.org.uk</a:t>
            </a:r>
            <a:r>
              <a:rPr lang="de-DE" sz="1200" dirty="0" smtClean="0">
                <a:hlinkClick r:id="rId3"/>
              </a:rPr>
              <a:t>/</a:t>
            </a:r>
            <a:endParaRPr lang="de-DE" sz="1200" dirty="0"/>
          </a:p>
        </p:txBody>
      </p:sp>
      <p:pic>
        <p:nvPicPr>
          <p:cNvPr id="12" name="Picture 2" descr="C:\Users\user\Deskto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572" y="347709"/>
            <a:ext cx="4581330" cy="114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452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5515524" y="2290256"/>
            <a:ext cx="5706092" cy="3299523"/>
          </a:xfrm>
        </p:spPr>
        <p:txBody>
          <a:bodyPr>
            <a:normAutofit/>
          </a:bodyPr>
          <a:lstStyle/>
          <a:p>
            <a:pPr algn="ctr"/>
            <a:r>
              <a:rPr lang="en-US" sz="3600" dirty="0">
                <a:solidFill>
                  <a:srgbClr val="002060"/>
                </a:solidFill>
              </a:rPr>
              <a:t>The main outcome of the course is to have participants </a:t>
            </a:r>
            <a:r>
              <a:rPr lang="en-US" sz="3600" u="sng" dirty="0">
                <a:solidFill>
                  <a:srgbClr val="002060"/>
                </a:solidFill>
              </a:rPr>
              <a:t>apply teacher training tools and strategies for impactful training </a:t>
            </a:r>
            <a:r>
              <a:rPr lang="en-US" sz="3600" dirty="0">
                <a:solidFill>
                  <a:srgbClr val="002060"/>
                </a:solidFill>
              </a:rPr>
              <a:t>in their local contexts</a:t>
            </a:r>
            <a:r>
              <a:rPr lang="en-US" sz="3600" dirty="0" smtClean="0">
                <a:solidFill>
                  <a:srgbClr val="002060"/>
                </a:solidFill>
              </a:rPr>
              <a:t>.</a:t>
            </a:r>
            <a:endParaRPr lang="ru-RU" sz="3600" dirty="0">
              <a:solidFill>
                <a:srgbClr val="002060"/>
              </a:solidFill>
            </a:endParaRPr>
          </a:p>
        </p:txBody>
      </p:sp>
      <p:sp>
        <p:nvSpPr>
          <p:cNvPr id="8" name="Заголовок 7"/>
          <p:cNvSpPr>
            <a:spLocks noGrp="1"/>
          </p:cNvSpPr>
          <p:nvPr>
            <p:ph type="title"/>
          </p:nvPr>
        </p:nvSpPr>
        <p:spPr>
          <a:xfrm>
            <a:off x="4973216" y="542364"/>
            <a:ext cx="6891605" cy="1356360"/>
          </a:xfrm>
        </p:spPr>
        <p:txBody>
          <a:bodyPr>
            <a:normAutofit fontScale="90000"/>
          </a:bodyPr>
          <a:lstStyle/>
          <a:p>
            <a:pPr algn="ctr"/>
            <a:r>
              <a:rPr lang="en-US" sz="4900" b="1" dirty="0">
                <a:solidFill>
                  <a:srgbClr val="002060"/>
                </a:solidFill>
              </a:rPr>
              <a:t>Professional Development for Teacher Trainers</a:t>
            </a:r>
            <a:r>
              <a:rPr lang="en-US" sz="7200" b="1" dirty="0">
                <a:solidFill>
                  <a:srgbClr val="002060"/>
                </a:solidFill>
              </a:rPr>
              <a:t/>
            </a:r>
            <a:br>
              <a:rPr lang="en-US" sz="7200" b="1" dirty="0">
                <a:solidFill>
                  <a:srgbClr val="002060"/>
                </a:solidFill>
              </a:rPr>
            </a:br>
            <a:r>
              <a:rPr lang="en-US" sz="2900" i="1" dirty="0">
                <a:solidFill>
                  <a:srgbClr val="002060"/>
                </a:solidFill>
              </a:rPr>
              <a:t>This course is delivered by Arizona State University</a:t>
            </a:r>
            <a:endParaRPr lang="ru-RU" sz="2900" dirty="0">
              <a:solidFill>
                <a:srgbClr val="002060"/>
              </a:solidFill>
            </a:endParaRPr>
          </a:p>
        </p:txBody>
      </p:sp>
      <p:sp>
        <p:nvSpPr>
          <p:cNvPr id="10" name="Прямоугольник 9"/>
          <p:cNvSpPr/>
          <p:nvPr/>
        </p:nvSpPr>
        <p:spPr>
          <a:xfrm>
            <a:off x="7395704" y="6384539"/>
            <a:ext cx="3871957" cy="276999"/>
          </a:xfrm>
          <a:prstGeom prst="rect">
            <a:avLst/>
          </a:prstGeom>
        </p:spPr>
        <p:txBody>
          <a:bodyPr wrap="none">
            <a:spAutoFit/>
          </a:bodyPr>
          <a:lstStyle/>
          <a:p>
            <a:r>
              <a:rPr lang="de-DE" sz="1200" dirty="0"/>
              <a:t>The </a:t>
            </a:r>
            <a:r>
              <a:rPr lang="de-DE" sz="1200" dirty="0" err="1"/>
              <a:t>picture</a:t>
            </a:r>
            <a:r>
              <a:rPr lang="de-DE" sz="1200" dirty="0"/>
              <a:t> </a:t>
            </a:r>
            <a:r>
              <a:rPr lang="de-DE" sz="1200" dirty="0" err="1"/>
              <a:t>is</a:t>
            </a:r>
            <a:r>
              <a:rPr lang="de-DE" sz="1200" dirty="0"/>
              <a:t> </a:t>
            </a:r>
            <a:r>
              <a:rPr lang="de-DE" sz="1200" dirty="0" err="1"/>
              <a:t>taken</a:t>
            </a:r>
            <a:r>
              <a:rPr lang="de-DE" sz="1200" dirty="0"/>
              <a:t> </a:t>
            </a:r>
            <a:r>
              <a:rPr lang="de-DE" sz="1200" dirty="0" err="1"/>
              <a:t>from</a:t>
            </a:r>
            <a:r>
              <a:rPr lang="de-DE" sz="1200" dirty="0"/>
              <a:t>: </a:t>
            </a:r>
            <a:r>
              <a:rPr lang="de-DE" sz="1200" dirty="0" smtClean="0">
                <a:hlinkClick r:id="rId2"/>
              </a:rPr>
              <a:t>https</a:t>
            </a:r>
            <a:r>
              <a:rPr lang="de-DE" sz="1200" dirty="0">
                <a:hlinkClick r:id="rId2"/>
              </a:rPr>
              <a:t>://americanenglish.state.gov/</a:t>
            </a:r>
            <a:endParaRPr lang="ru-RU" sz="1200" dirty="0"/>
          </a:p>
        </p:txBody>
      </p:sp>
      <p:pic>
        <p:nvPicPr>
          <p:cNvPr id="12"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2" y="2797012"/>
            <a:ext cx="4847723" cy="3427895"/>
          </a:xfrm>
          <a:prstGeom prst="rect">
            <a:avLst/>
          </a:prstGeom>
        </p:spPr>
      </p:pic>
      <p:sp>
        <p:nvSpPr>
          <p:cNvPr id="13" name="TextBox 12"/>
          <p:cNvSpPr txBox="1"/>
          <p:nvPr/>
        </p:nvSpPr>
        <p:spPr>
          <a:xfrm>
            <a:off x="485162" y="6224907"/>
            <a:ext cx="4264149" cy="276999"/>
          </a:xfrm>
          <a:prstGeom prst="rect">
            <a:avLst/>
          </a:prstGeom>
          <a:noFill/>
        </p:spPr>
        <p:txBody>
          <a:bodyPr wrap="square" rtlCol="0">
            <a:spAutoFit/>
          </a:bodyPr>
          <a:lstStyle/>
          <a:p>
            <a:r>
              <a:rPr lang="de-DE" sz="1200" dirty="0" smtClean="0"/>
              <a:t>The </a:t>
            </a:r>
            <a:r>
              <a:rPr lang="de-DE" sz="1200" dirty="0" err="1" smtClean="0"/>
              <a:t>picture</a:t>
            </a:r>
            <a:r>
              <a:rPr lang="de-DE" sz="1200" dirty="0" smtClean="0"/>
              <a:t> </a:t>
            </a:r>
            <a:r>
              <a:rPr lang="de-DE" sz="1200" dirty="0" err="1" smtClean="0"/>
              <a:t>is</a:t>
            </a:r>
            <a:r>
              <a:rPr lang="de-DE" sz="1200" dirty="0" smtClean="0"/>
              <a:t> </a:t>
            </a:r>
            <a:r>
              <a:rPr lang="de-DE" sz="1200" dirty="0" err="1" smtClean="0"/>
              <a:t>taken</a:t>
            </a:r>
            <a:r>
              <a:rPr lang="de-DE" sz="1200" dirty="0" smtClean="0"/>
              <a:t> </a:t>
            </a:r>
            <a:r>
              <a:rPr lang="de-DE" sz="1200" dirty="0" err="1" smtClean="0"/>
              <a:t>from</a:t>
            </a:r>
            <a:r>
              <a:rPr lang="de-DE" sz="1200" dirty="0" smtClean="0"/>
              <a:t>: </a:t>
            </a:r>
            <a:r>
              <a:rPr lang="de-DE" sz="1200" dirty="0">
                <a:hlinkClick r:id="rId4"/>
              </a:rPr>
              <a:t>https://www.aid-turk.org/training-unit/</a:t>
            </a:r>
            <a:endParaRPr lang="de-DE" sz="1200" dirty="0"/>
          </a:p>
        </p:txBody>
      </p:sp>
      <p:pic>
        <p:nvPicPr>
          <p:cNvPr id="11" name="Picture 2" descr="C:\Users\user\Desktop\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72" y="347709"/>
            <a:ext cx="4581330" cy="11451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ASU Spla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2239" y="5233750"/>
            <a:ext cx="2526061" cy="1242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751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57" y="2379306"/>
            <a:ext cx="9382898" cy="1672860"/>
          </a:xfrm>
        </p:spPr>
        <p:style>
          <a:lnRef idx="2">
            <a:schemeClr val="accent4"/>
          </a:lnRef>
          <a:fillRef idx="1">
            <a:schemeClr val="lt1"/>
          </a:fillRef>
          <a:effectRef idx="0">
            <a:schemeClr val="accent4"/>
          </a:effectRef>
          <a:fontRef idx="minor">
            <a:schemeClr val="dk1"/>
          </a:fontRef>
        </p:style>
        <p:txBody>
          <a:bodyPr/>
          <a:lstStyle/>
          <a:p>
            <a:r>
              <a:rPr lang="en-US" sz="3600" b="1" dirty="0" smtClean="0">
                <a:solidFill>
                  <a:srgbClr val="002060"/>
                </a:solidFill>
                <a:latin typeface="+mj-lt"/>
              </a:rPr>
              <a:t>Section: “EFL teacher development”</a:t>
            </a:r>
            <a:br>
              <a:rPr lang="en-US" sz="3600" b="1" dirty="0" smtClean="0">
                <a:solidFill>
                  <a:srgbClr val="002060"/>
                </a:solidFill>
                <a:latin typeface="+mj-lt"/>
              </a:rPr>
            </a:br>
            <a:r>
              <a:rPr lang="en-US" sz="3600" b="1" dirty="0" smtClean="0">
                <a:solidFill>
                  <a:srgbClr val="002060"/>
                </a:solidFill>
                <a:latin typeface="+mj-lt"/>
              </a:rPr>
              <a:t>topic: “Four-step approach to teacher training”</a:t>
            </a:r>
            <a:endParaRPr lang="en-US" sz="3600" b="1"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sp>
        <p:nvSpPr>
          <p:cNvPr id="4" name="Текст 3"/>
          <p:cNvSpPr>
            <a:spLocks noGrp="1"/>
          </p:cNvSpPr>
          <p:nvPr>
            <p:ph type="body" idx="1"/>
          </p:nvPr>
        </p:nvSpPr>
        <p:spPr>
          <a:xfrm>
            <a:off x="445671" y="5140482"/>
            <a:ext cx="5629126" cy="1363806"/>
          </a:xfrm>
        </p:spPr>
        <p:txBody>
          <a:bodyPr>
            <a:normAutofit fontScale="85000" lnSpcReduction="20000"/>
          </a:bodyPr>
          <a:lstStyle/>
          <a:p>
            <a:r>
              <a:rPr lang="en-US" sz="3200" b="1" dirty="0">
                <a:solidFill>
                  <a:srgbClr val="002060"/>
                </a:solidFill>
                <a:latin typeface="+mj-lt"/>
              </a:rPr>
              <a:t>Alexandra </a:t>
            </a:r>
            <a:r>
              <a:rPr lang="en-US" sz="3200" b="1" dirty="0" err="1" smtClean="0">
                <a:solidFill>
                  <a:srgbClr val="002060"/>
                </a:solidFill>
                <a:latin typeface="+mj-lt"/>
              </a:rPr>
              <a:t>Ilina</a:t>
            </a:r>
            <a:endParaRPr lang="en-US" sz="3200" b="1" dirty="0" smtClean="0">
              <a:solidFill>
                <a:srgbClr val="002060"/>
              </a:solidFill>
              <a:latin typeface="+mj-lt"/>
            </a:endParaRPr>
          </a:p>
          <a:p>
            <a:r>
              <a:rPr lang="en-US" sz="3200" b="1" dirty="0" smtClean="0">
                <a:solidFill>
                  <a:srgbClr val="002060"/>
                </a:solidFill>
                <a:latin typeface="+mj-lt"/>
              </a:rPr>
              <a:t>Teacher of English, School #8</a:t>
            </a:r>
          </a:p>
          <a:p>
            <a:r>
              <a:rPr lang="en-US" sz="3200" b="1" dirty="0" smtClean="0">
                <a:solidFill>
                  <a:srgbClr val="002060"/>
                </a:solidFill>
                <a:latin typeface="+mj-lt"/>
              </a:rPr>
              <a:t>Petropavlovsk</a:t>
            </a:r>
          </a:p>
        </p:txBody>
      </p:sp>
      <p:pic>
        <p:nvPicPr>
          <p:cNvPr id="1026" name="Picture 2" descr="C:\Users\user\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347709"/>
            <a:ext cx="4581330" cy="114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341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45720" indent="0">
              <a:spcBef>
                <a:spcPts val="0"/>
              </a:spcBef>
              <a:spcAft>
                <a:spcPts val="0"/>
              </a:spcAft>
              <a:buNone/>
            </a:pPr>
            <a:r>
              <a:rPr lang="ru-RU" sz="3600" i="1" dirty="0" smtClean="0">
                <a:latin typeface="Arial"/>
              </a:rPr>
              <a:t> </a:t>
            </a:r>
            <a:r>
              <a:rPr lang="en-US" dirty="0"/>
              <a:t/>
            </a:r>
            <a:br>
              <a:rPr lang="en-US" dirty="0"/>
            </a:br>
            <a:endParaRPr lang="ru-RU" dirty="0"/>
          </a:p>
        </p:txBody>
      </p:sp>
      <p:sp>
        <p:nvSpPr>
          <p:cNvPr id="2" name="Заголовок 1"/>
          <p:cNvSpPr>
            <a:spLocks noGrp="1"/>
          </p:cNvSpPr>
          <p:nvPr>
            <p:ph type="title"/>
          </p:nvPr>
        </p:nvSpPr>
        <p:spPr>
          <a:xfrm>
            <a:off x="3275045" y="394841"/>
            <a:ext cx="5681410" cy="1356360"/>
          </a:xfrm>
        </p:spPr>
        <p:txBody>
          <a:bodyPr/>
          <a:lstStyle/>
          <a:p>
            <a:pPr algn="ctr"/>
            <a:r>
              <a:rPr lang="en-US" b="1" dirty="0" smtClean="0">
                <a:solidFill>
                  <a:srgbClr val="0070C0"/>
                </a:solidFill>
              </a:rPr>
              <a:t>Four steps to conduct a teacher training</a:t>
            </a:r>
            <a:endParaRPr lang="ru-RU" b="1" dirty="0">
              <a:solidFill>
                <a:srgbClr val="0070C0"/>
              </a:solidFill>
            </a:endParaRPr>
          </a:p>
        </p:txBody>
      </p:sp>
      <p:pic>
        <p:nvPicPr>
          <p:cNvPr id="7" name="Picture 2" descr="C:\Users\user\Desktop\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928" y="312576"/>
            <a:ext cx="3247684" cy="8117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Схема 5"/>
          <p:cNvGraphicFramePr/>
          <p:nvPr>
            <p:extLst>
              <p:ext uri="{D42A27DB-BD31-4B8C-83A1-F6EECF244321}">
                <p14:modId xmlns:p14="http://schemas.microsoft.com/office/powerpoint/2010/main" val="1922250011"/>
              </p:ext>
            </p:extLst>
          </p:nvPr>
        </p:nvGraphicFramePr>
        <p:xfrm>
          <a:off x="2533262" y="1722718"/>
          <a:ext cx="7272174" cy="5013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трелка вниз 7"/>
          <p:cNvSpPr/>
          <p:nvPr/>
        </p:nvSpPr>
        <p:spPr>
          <a:xfrm>
            <a:off x="5495730" y="4973216"/>
            <a:ext cx="1287624" cy="30791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59409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45720" indent="0">
              <a:spcBef>
                <a:spcPts val="0"/>
              </a:spcBef>
              <a:spcAft>
                <a:spcPts val="0"/>
              </a:spcAft>
              <a:buNone/>
            </a:pPr>
            <a:r>
              <a:rPr lang="ru-RU" sz="3600" i="1" dirty="0" smtClean="0">
                <a:latin typeface="Arial"/>
              </a:rPr>
              <a:t> </a:t>
            </a:r>
            <a:r>
              <a:rPr lang="en-US" dirty="0"/>
              <a:t/>
            </a:r>
            <a:br>
              <a:rPr lang="en-US" dirty="0"/>
            </a:br>
            <a:endParaRPr lang="ru-RU" dirty="0"/>
          </a:p>
        </p:txBody>
      </p:sp>
      <p:sp>
        <p:nvSpPr>
          <p:cNvPr id="2" name="Заголовок 1"/>
          <p:cNvSpPr>
            <a:spLocks noGrp="1"/>
          </p:cNvSpPr>
          <p:nvPr>
            <p:ph type="title"/>
          </p:nvPr>
        </p:nvSpPr>
        <p:spPr/>
        <p:txBody>
          <a:bodyPr/>
          <a:lstStyle/>
          <a:p>
            <a:endParaRPr lang="ru-RU" dirty="0"/>
          </a:p>
        </p:txBody>
      </p:sp>
      <p:pic>
        <p:nvPicPr>
          <p:cNvPr id="7" name="Picture 2" descr="C:\Users\user\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347709"/>
            <a:ext cx="4581330" cy="11451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898" t="28844" r="21938" b="7483"/>
          <a:stretch/>
        </p:blipFill>
        <p:spPr bwMode="auto">
          <a:xfrm>
            <a:off x="587828" y="1819470"/>
            <a:ext cx="5262466" cy="43667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Прямоугольник 3"/>
          <p:cNvSpPr/>
          <p:nvPr/>
        </p:nvSpPr>
        <p:spPr>
          <a:xfrm>
            <a:off x="6008914" y="2131387"/>
            <a:ext cx="5589036" cy="3416320"/>
          </a:xfrm>
          <a:prstGeom prst="rect">
            <a:avLst/>
          </a:prstGeom>
        </p:spPr>
        <p:txBody>
          <a:bodyPr wrap="square">
            <a:spAutoFit/>
          </a:bodyPr>
          <a:lstStyle/>
          <a:p>
            <a:pPr algn="ctr"/>
            <a:r>
              <a:rPr lang="en-US" b="1" dirty="0" smtClean="0">
                <a:solidFill>
                  <a:srgbClr val="0070C0"/>
                </a:solidFill>
              </a:rPr>
              <a:t>Brainstorm </a:t>
            </a:r>
            <a:r>
              <a:rPr lang="en-US" b="1" dirty="0">
                <a:solidFill>
                  <a:srgbClr val="0070C0"/>
                </a:solidFill>
              </a:rPr>
              <a:t>– Teacher Training/Workshop in 5 Words </a:t>
            </a:r>
            <a:endParaRPr lang="ru-RU" dirty="0">
              <a:solidFill>
                <a:srgbClr val="0070C0"/>
              </a:solidFill>
            </a:endParaRPr>
          </a:p>
          <a:p>
            <a:pPr algn="ctr"/>
            <a:endParaRPr lang="en-US" dirty="0" smtClean="0"/>
          </a:p>
          <a:p>
            <a:pPr algn="ctr"/>
            <a:r>
              <a:rPr lang="en-US" dirty="0" smtClean="0"/>
              <a:t>When </a:t>
            </a:r>
            <a:r>
              <a:rPr lang="en-US" dirty="0"/>
              <a:t>you think of workshop, what five words come to mind? What are the first five words you can think of? </a:t>
            </a:r>
            <a:endParaRPr lang="ru-RU" dirty="0"/>
          </a:p>
          <a:p>
            <a:pPr algn="ctr"/>
            <a:r>
              <a:rPr lang="en-US" b="1" u="sng" dirty="0"/>
              <a:t>Instructions</a:t>
            </a:r>
            <a:r>
              <a:rPr lang="en-US" dirty="0"/>
              <a:t>: Write the </a:t>
            </a:r>
            <a:r>
              <a:rPr lang="en-US" b="1" dirty="0"/>
              <a:t>five</a:t>
            </a:r>
            <a:r>
              <a:rPr lang="en-US" dirty="0"/>
              <a:t> words in a post on the discussion forum. Remember that this is a discussion, so there are no "right" or "wrong" answers. You're just sharing your own ideas.</a:t>
            </a:r>
            <a:endParaRPr lang="ru-RU" dirty="0"/>
          </a:p>
          <a:p>
            <a:pPr algn="ctr"/>
            <a:endParaRPr lang="en-US" dirty="0" smtClean="0"/>
          </a:p>
          <a:p>
            <a:pPr algn="ctr"/>
            <a:r>
              <a:rPr lang="en-US" dirty="0" smtClean="0"/>
              <a:t>EXAMPLE:</a:t>
            </a:r>
            <a:endParaRPr lang="ru-RU" dirty="0"/>
          </a:p>
          <a:p>
            <a:pPr algn="ctr"/>
            <a:r>
              <a:rPr lang="en-US" dirty="0"/>
              <a:t>Teacher Training/Workshop in 5 Words: </a:t>
            </a:r>
            <a:r>
              <a:rPr lang="en-US" b="1" i="1" dirty="0">
                <a:solidFill>
                  <a:srgbClr val="0070C0"/>
                </a:solidFill>
              </a:rPr>
              <a:t>constant, enriching, reflective, maintaining, collaborating </a:t>
            </a:r>
            <a:r>
              <a:rPr lang="en-US" b="1" i="1" dirty="0"/>
              <a:t> </a:t>
            </a:r>
            <a:endParaRPr lang="ru-RU" b="1" dirty="0"/>
          </a:p>
        </p:txBody>
      </p:sp>
    </p:spTree>
    <p:extLst>
      <p:ext uri="{BB962C8B-B14F-4D97-AF65-F5344CB8AC3E}">
        <p14:creationId xmlns:p14="http://schemas.microsoft.com/office/powerpoint/2010/main" val="3262634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45720" indent="0">
              <a:spcBef>
                <a:spcPts val="0"/>
              </a:spcBef>
              <a:spcAft>
                <a:spcPts val="0"/>
              </a:spcAft>
              <a:buNone/>
            </a:pPr>
            <a:r>
              <a:rPr lang="ru-RU" sz="3600" i="1" dirty="0" smtClean="0">
                <a:latin typeface="Arial"/>
              </a:rPr>
              <a:t> </a:t>
            </a:r>
            <a:r>
              <a:rPr lang="en-US" dirty="0"/>
              <a:t/>
            </a:r>
            <a:br>
              <a:rPr lang="en-US" dirty="0"/>
            </a:br>
            <a:endParaRPr lang="ru-RU" dirty="0"/>
          </a:p>
        </p:txBody>
      </p:sp>
      <p:sp>
        <p:nvSpPr>
          <p:cNvPr id="2" name="Заголовок 1"/>
          <p:cNvSpPr>
            <a:spLocks noGrp="1"/>
          </p:cNvSpPr>
          <p:nvPr>
            <p:ph type="title"/>
          </p:nvPr>
        </p:nvSpPr>
        <p:spPr>
          <a:xfrm>
            <a:off x="5010537" y="347709"/>
            <a:ext cx="6726439" cy="1356360"/>
          </a:xfrm>
        </p:spPr>
        <p:txBody>
          <a:bodyPr>
            <a:noAutofit/>
          </a:bodyPr>
          <a:lstStyle/>
          <a:p>
            <a:pPr algn="ctr"/>
            <a:r>
              <a:rPr lang="en-US" sz="3600" b="1" dirty="0">
                <a:solidFill>
                  <a:srgbClr val="0070C0"/>
                </a:solidFill>
              </a:rPr>
              <a:t>Graphic organizer – Comparing Classroom Teaching and Teacher </a:t>
            </a:r>
            <a:r>
              <a:rPr lang="en-US" sz="3600" b="1" dirty="0" smtClean="0">
                <a:solidFill>
                  <a:srgbClr val="0070C0"/>
                </a:solidFill>
              </a:rPr>
              <a:t>Training</a:t>
            </a:r>
            <a:endParaRPr lang="ru-RU" sz="3600" dirty="0">
              <a:solidFill>
                <a:srgbClr val="0070C0"/>
              </a:solidFill>
            </a:endParaRPr>
          </a:p>
        </p:txBody>
      </p:sp>
      <p:pic>
        <p:nvPicPr>
          <p:cNvPr id="7" name="Picture 2" descr="C:\Users\user\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347709"/>
            <a:ext cx="4581330" cy="114511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4.png"/>
          <p:cNvPicPr/>
          <p:nvPr/>
        </p:nvPicPr>
        <p:blipFill>
          <a:blip r:embed="rId3"/>
          <a:srcRect l="22935" t="12662" r="24358" b="9084"/>
          <a:stretch>
            <a:fillRect/>
          </a:stretch>
        </p:blipFill>
        <p:spPr>
          <a:xfrm>
            <a:off x="441131" y="1744824"/>
            <a:ext cx="4927600" cy="4114800"/>
          </a:xfrm>
          <a:prstGeom prst="rect">
            <a:avLst/>
          </a:prstGeom>
          <a:ln/>
        </p:spPr>
      </p:pic>
      <p:pic>
        <p:nvPicPr>
          <p:cNvPr id="6" name="image2.png"/>
          <p:cNvPicPr/>
          <p:nvPr/>
        </p:nvPicPr>
        <p:blipFill>
          <a:blip r:embed="rId4"/>
          <a:srcRect l="22792" t="13675" r="24074" b="6045"/>
          <a:stretch>
            <a:fillRect/>
          </a:stretch>
        </p:blipFill>
        <p:spPr>
          <a:xfrm>
            <a:off x="6300930" y="2124749"/>
            <a:ext cx="5001895" cy="4250690"/>
          </a:xfrm>
          <a:prstGeom prst="rect">
            <a:avLst/>
          </a:prstGeom>
          <a:ln/>
        </p:spPr>
      </p:pic>
      <p:sp>
        <p:nvSpPr>
          <p:cNvPr id="4" name="Стрелка вправо 3"/>
          <p:cNvSpPr/>
          <p:nvPr/>
        </p:nvSpPr>
        <p:spPr>
          <a:xfrm>
            <a:off x="5486400" y="3433665"/>
            <a:ext cx="699796" cy="128762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3287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45720" indent="0">
              <a:spcBef>
                <a:spcPts val="0"/>
              </a:spcBef>
              <a:spcAft>
                <a:spcPts val="0"/>
              </a:spcAft>
              <a:buNone/>
            </a:pPr>
            <a:r>
              <a:rPr lang="ru-RU" sz="3600" i="1" dirty="0" smtClean="0">
                <a:latin typeface="Arial"/>
              </a:rPr>
              <a:t> </a:t>
            </a:r>
            <a:r>
              <a:rPr lang="en-US" dirty="0"/>
              <a:t/>
            </a:r>
            <a:br>
              <a:rPr lang="en-US" dirty="0"/>
            </a:br>
            <a:endParaRPr lang="ru-RU" dirty="0"/>
          </a:p>
        </p:txBody>
      </p:sp>
      <p:sp>
        <p:nvSpPr>
          <p:cNvPr id="2" name="Заголовок 1"/>
          <p:cNvSpPr>
            <a:spLocks noGrp="1"/>
          </p:cNvSpPr>
          <p:nvPr>
            <p:ph type="title"/>
          </p:nvPr>
        </p:nvSpPr>
        <p:spPr>
          <a:xfrm>
            <a:off x="5187821" y="562273"/>
            <a:ext cx="6596741" cy="715981"/>
          </a:xfrm>
        </p:spPr>
        <p:txBody>
          <a:bodyPr>
            <a:noAutofit/>
          </a:bodyPr>
          <a:lstStyle/>
          <a:p>
            <a:pPr algn="ctr"/>
            <a:r>
              <a:rPr lang="en-US" sz="4800" b="1" dirty="0">
                <a:solidFill>
                  <a:srgbClr val="0070C0"/>
                </a:solidFill>
              </a:rPr>
              <a:t>Start filling your toolbox </a:t>
            </a:r>
            <a:endParaRPr lang="ru-RU" sz="4800" dirty="0">
              <a:solidFill>
                <a:srgbClr val="0070C0"/>
              </a:solidFill>
            </a:endParaRPr>
          </a:p>
        </p:txBody>
      </p:sp>
      <p:pic>
        <p:nvPicPr>
          <p:cNvPr id="7" name="Picture 2" descr="C:\Users\user\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347709"/>
            <a:ext cx="4581330" cy="11451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Схема 3"/>
          <p:cNvGraphicFramePr/>
          <p:nvPr>
            <p:extLst>
              <p:ext uri="{D42A27DB-BD31-4B8C-83A1-F6EECF244321}">
                <p14:modId xmlns:p14="http://schemas.microsoft.com/office/powerpoint/2010/main" val="1443291539"/>
              </p:ext>
            </p:extLst>
          </p:nvPr>
        </p:nvGraphicFramePr>
        <p:xfrm>
          <a:off x="1856792" y="1688841"/>
          <a:ext cx="8602824" cy="4833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6618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ACC63D00-1EE0-4159-BF5A-6FF02000B71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Basis</Template>
  <TotalTime>1860</TotalTime>
  <Words>576</Words>
  <Application>Microsoft Office PowerPoint</Application>
  <PresentationFormat>Произвольный</PresentationFormat>
  <Paragraphs>70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Basis</vt:lpstr>
      <vt:lpstr>ATENK CONFERENCE 2021 „Teaching EFL in the new normal: challenges and opportunities of creating a successful learning environment “</vt:lpstr>
      <vt:lpstr>The OPEN (Online Professional English Network) Program Global Online Courses (former American English E-Teacher Program)  sponsored by the U.S. Department of State with funding provided by the U.S. Government and administered by FHI 360.</vt:lpstr>
      <vt:lpstr>What does the OPEN offer?</vt:lpstr>
      <vt:lpstr>Professional Development for Teacher Trainers This course is delivered by Arizona State University</vt:lpstr>
      <vt:lpstr>Section: “EFL teacher development” topic: “Four-step approach to teacher training”</vt:lpstr>
      <vt:lpstr>Four steps to conduct a teacher training</vt:lpstr>
      <vt:lpstr>Презентация PowerPoint</vt:lpstr>
      <vt:lpstr>Graphic organizer – Comparing Classroom Teaching and Teacher Training</vt:lpstr>
      <vt:lpstr>Start filling your toolbox </vt:lpstr>
      <vt:lpstr>Презентация PowerPoint</vt:lpstr>
      <vt:lpstr>Choose Training Topic and Set Goal(s)</vt:lpstr>
      <vt:lpstr>Презентация PowerPoint</vt:lpstr>
      <vt:lpstr>Презентация PowerPoint</vt:lpstr>
      <vt:lpstr>Презентация PowerPoint</vt:lpstr>
      <vt:lpstr>Reflection link: https://docs.google.com/forms/d/e/1FAIpQLSfES4_YG3dR8FPz-SONSmkYEMjtH7KxV1UhxfEETJrR537z-A/viewform </vt:lpstr>
      <vt:lpstr>ATENK CONFERENCE 2021 „Teaching EFL in the new normal: challenges and opportunities of creating a successful learning environment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August Garnsey</dc:creator>
  <cp:lastModifiedBy>user</cp:lastModifiedBy>
  <cp:revision>150</cp:revision>
  <cp:lastPrinted>2020-08-06T15:54:50Z</cp:lastPrinted>
  <dcterms:created xsi:type="dcterms:W3CDTF">2020-04-25T11:35:55Z</dcterms:created>
  <dcterms:modified xsi:type="dcterms:W3CDTF">2021-12-28T15:00:11Z</dcterms:modified>
</cp:coreProperties>
</file>