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2" r:id="rId6"/>
    <p:sldId id="261" r:id="rId7"/>
    <p:sldId id="263" r:id="rId8"/>
    <p:sldId id="264" r:id="rId9"/>
    <p:sldId id="266" r:id="rId10"/>
    <p:sldId id="267" r:id="rId11"/>
  </p:sldIdLst>
  <p:sldSz cx="12192000" cy="6858000"/>
  <p:notesSz cx="6858000" cy="9144000"/>
  <p:embeddedFontLst>
    <p:embeddedFont>
      <p:font typeface="Trebuchet MS" panose="020B060302020202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P05pBbKbmFLkyGo3KuRl+22AV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4"/>
    <p:restoredTop sz="94648"/>
  </p:normalViewPr>
  <p:slideViewPr>
    <p:cSldViewPr snapToGrid="0">
      <p:cViewPr varScale="1">
        <p:scale>
          <a:sx n="65" d="100"/>
          <a:sy n="65" d="100"/>
        </p:scale>
        <p:origin x="62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cxnSp>
        <p:nvCxnSpPr>
          <p:cNvPr id="10" name="Google Shape;10;p13"/>
          <p:cNvCxnSpPr/>
          <p:nvPr/>
        </p:nvCxnSpPr>
        <p:spPr>
          <a:xfrm>
            <a:off x="572265" y="1700768"/>
            <a:ext cx="818805" cy="4"/>
          </a:xfrm>
          <a:prstGeom prst="straightConnector1">
            <a:avLst/>
          </a:prstGeom>
          <a:noFill/>
          <a:ln w="19050" cap="flat" cmpd="sng">
            <a:solidFill>
              <a:srgbClr val="44546A"/>
            </a:solidFill>
            <a:prstDash val="lgDash"/>
            <a:round/>
            <a:headEnd type="none" w="sm" len="sm"/>
            <a:tailEnd type="none" w="sm" len="sm"/>
          </a:ln>
        </p:spPr>
      </p:cxnSp>
      <p:sp>
        <p:nvSpPr>
          <p:cNvPr id="11" name="Google Shape;11;p13"/>
          <p:cNvSpPr txBox="1">
            <a:spLocks noGrp="1"/>
          </p:cNvSpPr>
          <p:nvPr>
            <p:ph type="title"/>
          </p:nvPr>
        </p:nvSpPr>
        <p:spPr>
          <a:xfrm>
            <a:off x="415600" y="496667"/>
            <a:ext cx="11360802" cy="978001"/>
          </a:xfrm>
          <a:prstGeom prst="rect">
            <a:avLst/>
          </a:prstGeom>
          <a:noFill/>
          <a:ln>
            <a:noFill/>
          </a:ln>
        </p:spPr>
        <p:txBody>
          <a:bodyPr spcFirstLastPara="1" wrap="square" lIns="91400" tIns="91400" rIns="91400" bIns="91400" anchor="b"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2" name="Google Shape;12;p13"/>
          <p:cNvSpPr txBox="1">
            <a:spLocks noGrp="1"/>
          </p:cNvSpPr>
          <p:nvPr>
            <p:ph type="body" idx="1"/>
          </p:nvPr>
        </p:nvSpPr>
        <p:spPr>
          <a:xfrm>
            <a:off x="415600" y="1958432"/>
            <a:ext cx="11360802" cy="4133202"/>
          </a:xfrm>
          <a:prstGeom prst="rect">
            <a:avLst/>
          </a:prstGeom>
          <a:noFill/>
          <a:ln>
            <a:noFill/>
          </a:ln>
        </p:spPr>
        <p:txBody>
          <a:bodyPr spcFirstLastPara="1" wrap="square" lIns="91400" tIns="91400" rIns="91400" bIns="91400" anchor="t" anchorCtr="0">
            <a:normAutofit/>
          </a:bodyPr>
          <a:lstStyle>
            <a:lvl1pPr marL="457200" lvl="0" indent="-406400" algn="l">
              <a:lnSpc>
                <a:spcPct val="90000"/>
              </a:lnSpc>
              <a:spcBef>
                <a:spcPts val="0"/>
              </a:spcBef>
              <a:spcAft>
                <a:spcPts val="0"/>
              </a:spcAft>
              <a:buClr>
                <a:srgbClr val="000000"/>
              </a:buClr>
              <a:buSzPts val="2800"/>
              <a:buChar char="●"/>
              <a:defRPr/>
            </a:lvl1pPr>
            <a:lvl2pPr marL="914400" lvl="1" indent="-406400" algn="l">
              <a:lnSpc>
                <a:spcPct val="90000"/>
              </a:lnSpc>
              <a:spcBef>
                <a:spcPts val="0"/>
              </a:spcBef>
              <a:spcAft>
                <a:spcPts val="0"/>
              </a:spcAft>
              <a:buClr>
                <a:srgbClr val="000000"/>
              </a:buClr>
              <a:buSzPts val="2800"/>
              <a:buChar char="○"/>
              <a:defRPr/>
            </a:lvl2pPr>
            <a:lvl3pPr marL="1371600" lvl="2" indent="-406400" algn="l">
              <a:lnSpc>
                <a:spcPct val="90000"/>
              </a:lnSpc>
              <a:spcBef>
                <a:spcPts val="0"/>
              </a:spcBef>
              <a:spcAft>
                <a:spcPts val="0"/>
              </a:spcAft>
              <a:buClr>
                <a:srgbClr val="000000"/>
              </a:buClr>
              <a:buSzPts val="2800"/>
              <a:buChar char="■"/>
              <a:defRPr/>
            </a:lvl3pPr>
            <a:lvl4pPr marL="1828800" lvl="3" indent="-406400" algn="l">
              <a:lnSpc>
                <a:spcPct val="90000"/>
              </a:lnSpc>
              <a:spcBef>
                <a:spcPts val="0"/>
              </a:spcBef>
              <a:spcAft>
                <a:spcPts val="0"/>
              </a:spcAft>
              <a:buClr>
                <a:srgbClr val="000000"/>
              </a:buClr>
              <a:buSzPts val="2800"/>
              <a:buChar char="●"/>
              <a:defRPr/>
            </a:lvl4pPr>
            <a:lvl5pPr marL="2286000" lvl="4" indent="-406400" algn="l">
              <a:lnSpc>
                <a:spcPct val="90000"/>
              </a:lnSpc>
              <a:spcBef>
                <a:spcPts val="0"/>
              </a:spcBef>
              <a:spcAft>
                <a:spcPts val="0"/>
              </a:spcAft>
              <a:buClr>
                <a:srgbClr val="000000"/>
              </a:buClr>
              <a:buSzPts val="2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3" name="Google Shape;13;p13"/>
          <p:cNvSpPr txBox="1">
            <a:spLocks noGrp="1"/>
          </p:cNvSpPr>
          <p:nvPr>
            <p:ph type="sldNum" idx="12"/>
          </p:nvPr>
        </p:nvSpPr>
        <p:spPr>
          <a:xfrm>
            <a:off x="11678188" y="6310168"/>
            <a:ext cx="350026" cy="339708"/>
          </a:xfrm>
          <a:prstGeom prst="rect">
            <a:avLst/>
          </a:prstGeom>
          <a:noFill/>
          <a:ln>
            <a:noFill/>
          </a:ln>
        </p:spPr>
        <p:txBody>
          <a:bodyPr spcFirstLastPara="1" wrap="square" lIns="91400" tIns="91400" rIns="91400" bIns="914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p:cSld name="Заголовок и вертикальный текст">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2" name="Google Shape;52;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p:cSld name="Вертикальный заголовок и текст">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724900" y="365125"/>
            <a:ext cx="2628900" cy="5811838"/>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6" name="Google Shape;56;p24"/>
          <p:cNvSpPr txBox="1">
            <a:spLocks noGrp="1"/>
          </p:cNvSpPr>
          <p:nvPr>
            <p:ph type="body" idx="1"/>
          </p:nvPr>
        </p:nvSpPr>
        <p:spPr>
          <a:xfrm>
            <a:off x="838200" y="365125"/>
            <a:ext cx="7734300" cy="58118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7" name="Google Shape;57;p24"/>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15"/>
          <p:cNvSpPr txBox="1">
            <a:spLocks noGrp="1"/>
          </p:cNvSpPr>
          <p:nvPr>
            <p:ph type="body" idx="1"/>
          </p:nvPr>
        </p:nvSpPr>
        <p:spPr>
          <a:xfrm>
            <a:off x="1524000" y="3602037"/>
            <a:ext cx="9144000" cy="1655767"/>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15"/>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4" name="Google Shape;24;p16"/>
          <p:cNvSpPr txBox="1">
            <a:spLocks noGrp="1"/>
          </p:cNvSpPr>
          <p:nvPr>
            <p:ph type="body" idx="1"/>
          </p:nvPr>
        </p:nvSpPr>
        <p:spPr>
          <a:xfrm>
            <a:off x="831850" y="4589462"/>
            <a:ext cx="10515600" cy="15001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5" name="Google Shape;25;p16"/>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p:cSld name="Два объекта">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8" name="Google Shape;28;p17"/>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17"/>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p:cSld name="Сравнение">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18"/>
          <p:cNvSpPr txBox="1">
            <a:spLocks noGrp="1"/>
          </p:cNvSpPr>
          <p:nvPr>
            <p:ph type="body" idx="1"/>
          </p:nvPr>
        </p:nvSpPr>
        <p:spPr>
          <a:xfrm>
            <a:off x="839787" y="1681163"/>
            <a:ext cx="5157790" cy="823917"/>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3" name="Google Shape;33;p18"/>
          <p:cNvSpPr txBox="1">
            <a:spLocks noGrp="1"/>
          </p:cNvSpPr>
          <p:nvPr>
            <p:ph type="body" idx="2"/>
          </p:nvPr>
        </p:nvSpPr>
        <p:spPr>
          <a:xfrm>
            <a:off x="6172200" y="1681163"/>
            <a:ext cx="5183188" cy="823914"/>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18"/>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19"/>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p:cSld name="Пустой слайд">
    <p:spTree>
      <p:nvGrpSpPr>
        <p:cNvPr id="1" name="Shape 38"/>
        <p:cNvGrpSpPr/>
        <p:nvPr/>
      </p:nvGrpSpPr>
      <p:grpSpPr>
        <a:xfrm>
          <a:off x="0" y="0"/>
          <a:ext cx="0" cy="0"/>
          <a:chOff x="0" y="0"/>
          <a:chExt cx="0" cy="0"/>
        </a:xfrm>
      </p:grpSpPr>
      <p:sp>
        <p:nvSpPr>
          <p:cNvPr id="39" name="Google Shape;39;p20"/>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p:cSld name="Объект с подписью">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7" y="457200"/>
            <a:ext cx="3932240"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21"/>
          <p:cNvSpPr txBox="1">
            <a:spLocks noGrp="1"/>
          </p:cNvSpPr>
          <p:nvPr>
            <p:ph type="body" idx="1"/>
          </p:nvPr>
        </p:nvSpPr>
        <p:spPr>
          <a:xfrm>
            <a:off x="5183187" y="987425"/>
            <a:ext cx="6172204"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3" name="Google Shape;43;p21"/>
          <p:cNvSpPr txBox="1">
            <a:spLocks noGrp="1"/>
          </p:cNvSpPr>
          <p:nvPr>
            <p:ph type="body" idx="2"/>
          </p:nvPr>
        </p:nvSpPr>
        <p:spPr>
          <a:xfrm>
            <a:off x="839784" y="2057400"/>
            <a:ext cx="3932246"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21"/>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p:cSld name="Рисунок с подписью">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9787" y="457200"/>
            <a:ext cx="3932240"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22"/>
          <p:cNvSpPr>
            <a:spLocks noGrp="1"/>
          </p:cNvSpPr>
          <p:nvPr>
            <p:ph type="pic" idx="2"/>
          </p:nvPr>
        </p:nvSpPr>
        <p:spPr>
          <a:xfrm>
            <a:off x="5183187" y="987425"/>
            <a:ext cx="6172204"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8" name="Google Shape;48;p22"/>
          <p:cNvSpPr txBox="1">
            <a:spLocks noGrp="1"/>
          </p:cNvSpPr>
          <p:nvPr>
            <p:ph type="body" idx="1"/>
          </p:nvPr>
        </p:nvSpPr>
        <p:spPr>
          <a:xfrm>
            <a:off x="839787" y="2057400"/>
            <a:ext cx="3932240"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9" name="Google Shape;49;p22"/>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11095181" y="6414762"/>
            <a:ext cx="258620" cy="24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user/StateAmericanEnglish" TargetMode="External"/><Relationship Id="rId13" Type="http://schemas.openxmlformats.org/officeDocument/2006/relationships/image" Target="../media/image4.png"/><Relationship Id="rId3" Type="http://schemas.openxmlformats.org/officeDocument/2006/relationships/hyperlink" Target="https://kz.usembassy.gov/education-culture/regional-english-language-office/" TargetMode="External"/><Relationship Id="rId7" Type="http://schemas.openxmlformats.org/officeDocument/2006/relationships/hyperlink" Target="https://www.facebook.com/groups/AETeachersCorner/" TargetMode="External"/><Relationship Id="rId12"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acebook.com/AmericanEnglishforEducators/" TargetMode="External"/><Relationship Id="rId11" Type="http://schemas.openxmlformats.org/officeDocument/2006/relationships/image" Target="../media/image2.png"/><Relationship Id="rId5" Type="http://schemas.openxmlformats.org/officeDocument/2006/relationships/hyperlink" Target="https://www.facebook.com/AmericanEnglishatState/" TargetMode="External"/><Relationship Id="rId10" Type="http://schemas.openxmlformats.org/officeDocument/2006/relationships/image" Target="../media/image1.png"/><Relationship Id="rId4" Type="http://schemas.openxmlformats.org/officeDocument/2006/relationships/hyperlink" Target="https://www.facebook.com/ReloCentralAsia/" TargetMode="External"/><Relationship Id="rId9" Type="http://schemas.openxmlformats.org/officeDocument/2006/relationships/hyperlink" Target="mailto:RELO-Nur-Sultan@state.gov"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lprograms.org/fellow/" TargetMode="External"/><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elprograms.org/specialist/" TargetMode="External"/><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exc" TargetMode="External"/><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openenglishprograms.org/MOOC" TargetMode="External"/><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mailto:RELO-Nur-Sultan@state.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americanenglish.state.gov" TargetMode="External"/><Relationship Id="rId4" Type="http://schemas.openxmlformats.org/officeDocument/2006/relationships/image" Target="../media/image2.png"/><Relationship Id="rId9" Type="http://schemas.openxmlformats.org/officeDocument/2006/relationships/hyperlink" Target="http://exchanges.state.gov/americanenglishonline/index.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ReloCentralAsia/" TargetMode="External"/><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63" name="Google Shape;63;p1"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64" name="Google Shape;64;p1"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65" name="Google Shape;65;p1"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pic>
        <p:nvPicPr>
          <p:cNvPr id="66" name="Google Shape;66;p1" descr="Screenshot 2020-12-04 at 17.07.30.png"/>
          <p:cNvPicPr preferRelativeResize="0"/>
          <p:nvPr/>
        </p:nvPicPr>
        <p:blipFill rotWithShape="1">
          <a:blip r:embed="rId7">
            <a:alphaModFix/>
          </a:blip>
          <a:srcRect/>
          <a:stretch/>
        </p:blipFill>
        <p:spPr>
          <a:xfrm>
            <a:off x="-83140" y="1592299"/>
            <a:ext cx="12192002" cy="34248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subTitle" idx="4294967295"/>
          </p:nvPr>
        </p:nvSpPr>
        <p:spPr>
          <a:xfrm>
            <a:off x="1080654" y="810077"/>
            <a:ext cx="10030692" cy="5577637"/>
          </a:xfrm>
          <a:prstGeom prst="rect">
            <a:avLst/>
          </a:prstGeom>
          <a:noFill/>
          <a:ln>
            <a:noFill/>
          </a:ln>
        </p:spPr>
        <p:txBody>
          <a:bodyPr spcFirstLastPara="1" wrap="square" lIns="45700" tIns="45700" rIns="45700" bIns="45700" anchor="t" anchorCtr="0">
            <a:normAutofit/>
          </a:bodyPr>
          <a:lstStyle/>
          <a:p>
            <a:pPr marL="0" marR="0" lvl="0" indent="0" algn="ctr" rtl="0">
              <a:lnSpc>
                <a:spcPct val="81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U.S. Embassy website, RELO webpage: </a:t>
            </a:r>
            <a:endParaRPr sz="2800" b="0"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1" i="0" u="sng" strike="noStrike" cap="none" dirty="0">
                <a:solidFill>
                  <a:srgbClr val="0000FF"/>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https://kz.usembassy.gov/education-culture/regional-english-language-office/</a:t>
            </a:r>
            <a:r>
              <a:rPr lang="en-US" sz="20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1" i="0" u="none" strike="noStrike" cap="none" dirty="0">
                <a:solidFill>
                  <a:srgbClr val="000000"/>
                </a:solidFill>
                <a:highlight>
                  <a:srgbClr val="FFFF00"/>
                </a:highlight>
                <a:latin typeface="Calibri"/>
                <a:ea typeface="Calibri"/>
                <a:cs typeface="Calibri"/>
                <a:sym typeface="Calibri"/>
              </a:rPr>
              <a:t>RELO Central Asia Facebook Page: </a:t>
            </a:r>
            <a:endParaRPr sz="2800" b="0" i="0" u="none" strike="noStrike" cap="none" dirty="0">
              <a:solidFill>
                <a:srgbClr val="000000"/>
              </a:solidFill>
              <a:highlight>
                <a:srgbClr val="FFFF00"/>
              </a:highlight>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0" i="0" u="sng" strike="noStrike" cap="none" dirty="0">
                <a:solidFill>
                  <a:srgbClr val="0000FF"/>
                </a:solidFill>
                <a:highlight>
                  <a:srgbClr val="FFFF00"/>
                </a:highlight>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https://www.facebook.com/ReloCentralAsia/</a:t>
            </a:r>
            <a:endParaRPr sz="2400" b="1" i="0" u="none" strike="noStrike" cap="none" dirty="0">
              <a:solidFill>
                <a:srgbClr val="0563C1"/>
              </a:solidFill>
              <a:highlight>
                <a:srgbClr val="FFFF00"/>
              </a:highlight>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American English at State Facebook Page: </a:t>
            </a:r>
            <a:endParaRPr sz="2800" b="0"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0" i="0" u="sng" strike="noStrike" cap="none" dirty="0">
                <a:solidFill>
                  <a:srgbClr val="0000FF"/>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https://www.facebook.com/AmericanEnglishatState/</a:t>
            </a:r>
            <a:endParaRPr sz="2400" b="1"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American English for Educators Facebook Page: </a:t>
            </a:r>
            <a:endParaRPr sz="2800" b="0"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0" i="0" u="sng" strike="noStrike" cap="none" dirty="0">
                <a:solidFill>
                  <a:srgbClr val="0000FF"/>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https://www.facebook.com/AmericanEnglishforEducators/</a:t>
            </a:r>
            <a:endParaRPr sz="2400" b="1"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AE Teacher's Corner Facebook Group: </a:t>
            </a:r>
            <a:endParaRPr sz="2800" b="0"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0" i="0" u="sng" strike="noStrike" cap="none" dirty="0">
                <a:solidFill>
                  <a:srgbClr val="0000FF"/>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https://www.facebook.com/groups/AETeachersCorner/</a:t>
            </a:r>
            <a:endParaRPr sz="2400" b="1" i="0" u="none" strike="noStrike" cap="none" dirty="0">
              <a:solidFill>
                <a:srgbClr val="0563C1"/>
              </a:solidFill>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American English YouTube Channel: </a:t>
            </a:r>
            <a:endParaRPr sz="2800" b="0" i="0" u="none" strike="noStrike" cap="none" dirty="0">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0" i="0" u="sng" strike="noStrike" cap="none" dirty="0">
                <a:solidFill>
                  <a:srgbClr val="0000FF"/>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https://www.youtube.com/user/StateAmericanEnglish</a:t>
            </a:r>
            <a:endParaRPr sz="2400" b="1" i="0" u="none" strike="noStrike" cap="none" dirty="0">
              <a:solidFill>
                <a:srgbClr val="0563C1"/>
              </a:solidFill>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1" i="0" u="none" strike="noStrike" cap="none" dirty="0">
                <a:solidFill>
                  <a:srgbClr val="000000"/>
                </a:solidFill>
                <a:highlight>
                  <a:srgbClr val="FFFF00"/>
                </a:highlight>
                <a:latin typeface="Calibri"/>
                <a:ea typeface="Calibri"/>
                <a:cs typeface="Calibri"/>
                <a:sym typeface="Calibri"/>
              </a:rPr>
              <a:t>Questions? Email us at </a:t>
            </a:r>
            <a:endParaRPr sz="2800" b="0" i="0" u="none" strike="noStrike" cap="none" dirty="0">
              <a:solidFill>
                <a:srgbClr val="000000"/>
              </a:solidFill>
              <a:highlight>
                <a:srgbClr val="FFFF00"/>
              </a:highlight>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Arial"/>
              <a:buNone/>
            </a:pPr>
            <a:r>
              <a:rPr lang="en-US" sz="2000" b="1" i="0" u="sng" strike="noStrike" cap="none" dirty="0">
                <a:solidFill>
                  <a:srgbClr val="0000FF"/>
                </a:solidFill>
                <a:highlight>
                  <a:srgbClr val="FFFF00"/>
                </a:highlight>
                <a:latin typeface="Calibri"/>
                <a:ea typeface="Calibri"/>
                <a:cs typeface="Calibri"/>
                <a:sym typeface="Calibri"/>
                <a:hlinkClick r:id="rId9">
                  <a:extLst>
                    <a:ext uri="{A12FA001-AC4F-418D-AE19-62706E023703}">
                      <ahyp:hlinkClr xmlns:ahyp="http://schemas.microsoft.com/office/drawing/2018/hyperlinkcolor" xmlns="" val="tx"/>
                    </a:ext>
                  </a:extLst>
                </a:hlinkClick>
              </a:rPr>
              <a:t>RELO-Nur-Sultan@state.gov</a:t>
            </a:r>
            <a:endParaRPr sz="2400" b="0" i="0" u="none" strike="noStrike" cap="none" dirty="0">
              <a:solidFill>
                <a:srgbClr val="0563C1"/>
              </a:solidFill>
              <a:highlight>
                <a:srgbClr val="FFFF00"/>
              </a:highlight>
              <a:latin typeface="Calibri"/>
              <a:ea typeface="Calibri"/>
              <a:cs typeface="Calibri"/>
              <a:sym typeface="Calibri"/>
            </a:endParaRPr>
          </a:p>
          <a:p>
            <a:pPr marL="0" marR="0" lvl="0" indent="0" algn="ctr" rtl="0">
              <a:lnSpc>
                <a:spcPct val="81000"/>
              </a:lnSpc>
              <a:spcBef>
                <a:spcPts val="90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 </a:t>
            </a:r>
            <a:r>
              <a:rPr lang="en-US" sz="20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p:txBody>
      </p:sp>
      <p:pic>
        <p:nvPicPr>
          <p:cNvPr id="172" name="Google Shape;172;p11" descr="Рисунок 4"/>
          <p:cNvPicPr preferRelativeResize="0"/>
          <p:nvPr/>
        </p:nvPicPr>
        <p:blipFill rotWithShape="1">
          <a:blip r:embed="rId10">
            <a:alphaModFix/>
          </a:blip>
          <a:srcRect l="3878" r="1779"/>
          <a:stretch/>
        </p:blipFill>
        <p:spPr>
          <a:xfrm>
            <a:off x="9744959" y="5964432"/>
            <a:ext cx="1252795" cy="934086"/>
          </a:xfrm>
          <a:prstGeom prst="rect">
            <a:avLst/>
          </a:prstGeom>
          <a:noFill/>
          <a:ln>
            <a:noFill/>
          </a:ln>
        </p:spPr>
      </p:pic>
      <p:pic>
        <p:nvPicPr>
          <p:cNvPr id="173" name="Google Shape;173;p11" descr="DOS Logo.png"/>
          <p:cNvPicPr preferRelativeResize="0"/>
          <p:nvPr/>
        </p:nvPicPr>
        <p:blipFill rotWithShape="1">
          <a:blip r:embed="rId11">
            <a:alphaModFix/>
          </a:blip>
          <a:srcRect/>
          <a:stretch/>
        </p:blipFill>
        <p:spPr>
          <a:xfrm>
            <a:off x="8805340" y="6022152"/>
            <a:ext cx="818806" cy="818806"/>
          </a:xfrm>
          <a:prstGeom prst="rect">
            <a:avLst/>
          </a:prstGeom>
          <a:noFill/>
          <a:ln>
            <a:noFill/>
          </a:ln>
        </p:spPr>
      </p:pic>
      <p:pic>
        <p:nvPicPr>
          <p:cNvPr id="174" name="Google Shape;174;p11" descr="RELO CA Logo.png"/>
          <p:cNvPicPr preferRelativeResize="0"/>
          <p:nvPr/>
        </p:nvPicPr>
        <p:blipFill rotWithShape="1">
          <a:blip r:embed="rId12">
            <a:alphaModFix/>
          </a:blip>
          <a:srcRect/>
          <a:stretch/>
        </p:blipFill>
        <p:spPr>
          <a:xfrm>
            <a:off x="10934986" y="6008842"/>
            <a:ext cx="1253333" cy="845105"/>
          </a:xfrm>
          <a:prstGeom prst="rect">
            <a:avLst/>
          </a:prstGeom>
          <a:noFill/>
          <a:ln>
            <a:noFill/>
          </a:ln>
        </p:spPr>
      </p:pic>
      <p:pic>
        <p:nvPicPr>
          <p:cNvPr id="175" name="Google Shape;175;p11" descr="US Logo.png"/>
          <p:cNvPicPr preferRelativeResize="0"/>
          <p:nvPr/>
        </p:nvPicPr>
        <p:blipFill rotWithShape="1">
          <a:blip r:embed="rId13">
            <a:alphaModFix/>
          </a:blip>
          <a:srcRect/>
          <a:stretch/>
        </p:blipFill>
        <p:spPr>
          <a:xfrm>
            <a:off x="7431589" y="6122204"/>
            <a:ext cx="1252935" cy="6633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2"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72" name="Google Shape;72;p2"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73" name="Google Shape;73;p2"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74" name="Google Shape;74;p2"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sp>
        <p:nvSpPr>
          <p:cNvPr id="75" name="Google Shape;75;p2"/>
          <p:cNvSpPr txBox="1"/>
          <p:nvPr/>
        </p:nvSpPr>
        <p:spPr>
          <a:xfrm>
            <a:off x="446031" y="535492"/>
            <a:ext cx="11299940" cy="630938"/>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English Language Fellow Program</a:t>
            </a:r>
            <a:endParaRPr sz="3500" b="1" i="0" u="none" strike="noStrike" cap="none">
              <a:solidFill>
                <a:srgbClr val="FFFFFF"/>
              </a:solidFill>
              <a:latin typeface="Trebuchet MS"/>
              <a:ea typeface="Trebuchet MS"/>
              <a:cs typeface="Trebuchet MS"/>
              <a:sym typeface="Trebuchet MS"/>
            </a:endParaRPr>
          </a:p>
        </p:txBody>
      </p:sp>
      <p:sp>
        <p:nvSpPr>
          <p:cNvPr id="76" name="Google Shape;76;p2"/>
          <p:cNvSpPr txBox="1"/>
          <p:nvPr/>
        </p:nvSpPr>
        <p:spPr>
          <a:xfrm>
            <a:off x="589934" y="1641987"/>
            <a:ext cx="11027467" cy="4416553"/>
          </a:xfrm>
          <a:prstGeom prst="rect">
            <a:avLst/>
          </a:prstGeom>
          <a:noFill/>
          <a:ln>
            <a:noFill/>
          </a:ln>
        </p:spPr>
        <p:txBody>
          <a:bodyPr spcFirstLastPara="1" wrap="square" lIns="45700" tIns="45700" rIns="45700" bIns="45700" anchor="t" anchorCtr="0">
            <a:spAutoFit/>
          </a:bodyPr>
          <a:lstStyle/>
          <a:p>
            <a:pPr lvl="0" algn="just">
              <a:buSzPts val="2100"/>
            </a:pPr>
            <a:r>
              <a:rPr lang="en-US" sz="2000" dirty="0">
                <a:latin typeface="Calibri"/>
                <a:ea typeface="Calibri"/>
                <a:cs typeface="Calibri"/>
              </a:rPr>
              <a:t>The U.S. Department of State English Language Fellow Program sends experienced TESOL professionals from the United States on teaching assignments at universities and other academic institutions around the world. In Kazakhstan, the EL Fellow Program </a:t>
            </a:r>
            <a:r>
              <a:rPr lang="en-US" sz="2000" dirty="0">
                <a:latin typeface="Calibri"/>
                <a:ea typeface="Calibri"/>
                <a:cs typeface="Calibri"/>
                <a:sym typeface="Calibri"/>
              </a:rPr>
              <a:t>provides highly qualified teachers of English as a foreign language to Kazakhstan Universities. </a:t>
            </a:r>
          </a:p>
          <a:p>
            <a:pPr lvl="0" algn="just">
              <a:buSzPts val="2100"/>
            </a:pPr>
            <a:endParaRPr lang="en-US" sz="2000" dirty="0">
              <a:latin typeface="Calibri"/>
              <a:ea typeface="Calibri"/>
              <a:cs typeface="Calibri"/>
              <a:sym typeface="Calibri"/>
            </a:endParaRPr>
          </a:p>
          <a:p>
            <a:pPr lvl="0" algn="just">
              <a:buSzPts val="2100"/>
            </a:pPr>
            <a:r>
              <a:rPr lang="en-US" sz="2000" dirty="0">
                <a:latin typeface="Calibri"/>
                <a:ea typeface="Calibri"/>
                <a:cs typeface="Calibri"/>
              </a:rPr>
              <a:t>English Language Fellows work closely with English language teachers, students, and education professionals to improve English language teaching capacity. Program participants serve as representatives and cultural ambassadors of the United States.</a:t>
            </a:r>
            <a:endParaRPr lang="en-US" sz="20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Calibri"/>
              <a:buNone/>
            </a:pPr>
            <a:endParaRPr lang="en-US" sz="2000" dirty="0">
              <a:latin typeface="Calibri"/>
              <a:ea typeface="Calibri"/>
              <a:cs typeface="Calibri"/>
              <a:sym typeface="Calibri"/>
            </a:endParaRPr>
          </a:p>
          <a:p>
            <a:pPr algn="just">
              <a:buSzPts val="2100"/>
            </a:pPr>
            <a:r>
              <a:rPr lang="en-US" sz="2000" dirty="0">
                <a:latin typeface="Calibri"/>
                <a:ea typeface="Calibri"/>
                <a:cs typeface="Calibri"/>
              </a:rPr>
              <a:t>During the 2021-2022 academic year, two English Language Fellows </a:t>
            </a:r>
            <a:r>
              <a:rPr lang="en-US" sz="2000" dirty="0" smtClean="0">
                <a:latin typeface="Calibri"/>
                <a:ea typeface="Calibri"/>
                <a:cs typeface="Calibri"/>
              </a:rPr>
              <a:t>are</a:t>
            </a:r>
            <a:r>
              <a:rPr lang="en-US" sz="2000" dirty="0" smtClean="0">
                <a:latin typeface="Calibri"/>
                <a:ea typeface="Calibri"/>
                <a:cs typeface="Calibri"/>
              </a:rPr>
              <a:t> </a:t>
            </a:r>
            <a:r>
              <a:rPr lang="en-US" sz="2000" dirty="0">
                <a:latin typeface="Calibri"/>
                <a:ea typeface="Calibri"/>
                <a:cs typeface="Calibri"/>
              </a:rPr>
              <a:t>placed in Kazakhstan Educational Institutions: August Garnsey at </a:t>
            </a:r>
            <a:r>
              <a:rPr lang="en-US" sz="2000" dirty="0" err="1">
                <a:latin typeface="Calibri"/>
                <a:ea typeface="Calibri"/>
                <a:cs typeface="Calibri"/>
              </a:rPr>
              <a:t>Gumilyov</a:t>
            </a:r>
            <a:r>
              <a:rPr lang="en-US" sz="2000" dirty="0">
                <a:latin typeface="Calibri"/>
                <a:ea typeface="Calibri"/>
                <a:cs typeface="Calibri"/>
              </a:rPr>
              <a:t> Eurasian National University and Seth Sinclair at Almaty branch of the National Center of Professional Development </a:t>
            </a:r>
            <a:r>
              <a:rPr lang="en-US" sz="2000" dirty="0" err="1">
                <a:latin typeface="Calibri"/>
                <a:ea typeface="Calibri"/>
                <a:cs typeface="Calibri"/>
              </a:rPr>
              <a:t>Orleu</a:t>
            </a:r>
            <a:r>
              <a:rPr lang="en-US" sz="2000" dirty="0">
                <a:latin typeface="Calibri"/>
                <a:ea typeface="Calibri"/>
                <a:cs typeface="Calibri"/>
              </a:rPr>
              <a:t>.</a:t>
            </a:r>
          </a:p>
          <a:p>
            <a:pPr algn="just">
              <a:buSzPts val="2100"/>
            </a:pPr>
            <a:endParaRPr lang="en-US" sz="2000" dirty="0">
              <a:latin typeface="Calibri"/>
              <a:ea typeface="Calibri"/>
              <a:cs typeface="Calibri"/>
            </a:endParaRPr>
          </a:p>
          <a:p>
            <a:pPr marL="0" marR="0" lvl="0" indent="0" algn="l" rtl="0">
              <a:lnSpc>
                <a:spcPct val="100000"/>
              </a:lnSpc>
              <a:spcBef>
                <a:spcPts val="0"/>
              </a:spcBef>
              <a:spcAft>
                <a:spcPts val="0"/>
              </a:spcAft>
              <a:buClr>
                <a:srgbClr val="000000"/>
              </a:buClr>
              <a:buSzPts val="2100"/>
              <a:buFont typeface="Calibri"/>
              <a:buNone/>
            </a:pPr>
            <a:r>
              <a:rPr lang="en-US" sz="2000" b="0" i="0" u="none" strike="noStrike" cap="none" dirty="0">
                <a:solidFill>
                  <a:srgbClr val="000000"/>
                </a:solidFill>
                <a:latin typeface="Calibri"/>
                <a:ea typeface="Calibri"/>
                <a:cs typeface="Calibri"/>
                <a:sym typeface="Calibri"/>
              </a:rPr>
              <a:t>You can find more information about this program here: </a:t>
            </a:r>
            <a:r>
              <a:rPr lang="en-US" sz="2000" b="1" i="0" u="sng" strike="noStrike" cap="none" dirty="0">
                <a:solidFill>
                  <a:srgbClr val="0000FF"/>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https://elprograms.org/fellow/</a:t>
            </a:r>
            <a:endParaRPr sz="2000" b="1" i="0" u="sng" strike="noStrike" cap="none" dirty="0">
              <a:solidFill>
                <a:srgbClr val="0433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82" name="Google Shape;82;p3"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83" name="Google Shape;83;p3"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84" name="Google Shape;84;p3"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sp>
        <p:nvSpPr>
          <p:cNvPr id="85" name="Google Shape;85;p3"/>
          <p:cNvSpPr txBox="1"/>
          <p:nvPr/>
        </p:nvSpPr>
        <p:spPr>
          <a:xfrm>
            <a:off x="446031" y="535492"/>
            <a:ext cx="11299940" cy="612137"/>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English Language Specialist Program</a:t>
            </a:r>
            <a:endParaRPr sz="1400" b="0" i="0" u="none" strike="noStrike" cap="none">
              <a:solidFill>
                <a:srgbClr val="000000"/>
              </a:solidFill>
              <a:latin typeface="Arial"/>
              <a:ea typeface="Arial"/>
              <a:cs typeface="Arial"/>
              <a:sym typeface="Arial"/>
            </a:endParaRPr>
          </a:p>
        </p:txBody>
      </p:sp>
      <p:sp>
        <p:nvSpPr>
          <p:cNvPr id="86" name="Google Shape;86;p3"/>
          <p:cNvSpPr txBox="1"/>
          <p:nvPr/>
        </p:nvSpPr>
        <p:spPr>
          <a:xfrm>
            <a:off x="448041" y="1436039"/>
            <a:ext cx="11042802" cy="449353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Provides specialized training for In-Service Institutes, schools, universities and other academic institutions conducted by American academics, experts and teacher trainers in the fields of English as a Foreign Language, Methodology of English Language Teaching and Applied Linguistics on a short-term basis throughout the Central Asia region.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These American experts can facilitate workshops, seminars and conference keynotes on topics such as curriculum development, teacher training and education, textbook development, English for Specific Purposes, program evaluation, and many other topics</a:t>
            </a:r>
            <a:r>
              <a:rPr lang="en-US" sz="2200" b="0" i="0" u="none" strike="noStrike" cap="none">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This year, due to COVID 19, we work with the Virtual English Language Specialists, who can meet with audiences online providing workshops and trainings.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More information on this program can be found here: </a:t>
            </a:r>
            <a:r>
              <a:rPr lang="en-US" sz="2200" b="1" i="0" u="sng" strike="noStrike" cap="non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https://elprograms.org/specialist/</a:t>
            </a:r>
            <a:r>
              <a:rPr lang="en-US" sz="2200" b="1" i="0" u="sng" strike="noStrike" cap="none" dirty="0">
                <a:solidFill>
                  <a:srgbClr val="000000"/>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4"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92" name="Google Shape;92;p4"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93" name="Google Shape;93;p4"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94" name="Google Shape;94;p4"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sp>
        <p:nvSpPr>
          <p:cNvPr id="95" name="Google Shape;95;p4"/>
          <p:cNvSpPr txBox="1"/>
          <p:nvPr/>
        </p:nvSpPr>
        <p:spPr>
          <a:xfrm>
            <a:off x="446031" y="535492"/>
            <a:ext cx="11299940" cy="612137"/>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English Access Microscholarship Program</a:t>
            </a:r>
            <a:endParaRPr sz="1400" b="0" i="0" u="none" strike="noStrike" cap="none">
              <a:solidFill>
                <a:srgbClr val="000000"/>
              </a:solidFill>
              <a:latin typeface="Arial"/>
              <a:ea typeface="Arial"/>
              <a:cs typeface="Arial"/>
              <a:sym typeface="Arial"/>
            </a:endParaRPr>
          </a:p>
        </p:txBody>
      </p:sp>
      <p:sp>
        <p:nvSpPr>
          <p:cNvPr id="96" name="Google Shape;96;p4"/>
          <p:cNvSpPr txBox="1"/>
          <p:nvPr/>
        </p:nvSpPr>
        <p:spPr>
          <a:xfrm>
            <a:off x="574599" y="1856507"/>
            <a:ext cx="11042802" cy="2385264"/>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Provides a foundation of English language skills, leadership training, and knowledge of U.S. culture to talented 13-20 year-old teenagers from economically disadvantaged sectors through after-school classes and intensive sessions for two years. Access programs are based throughout the Central Asia region. Currently all Access programs in Kazakhstan are in online mode. </a:t>
            </a:r>
            <a:endParaRPr sz="18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Times New Roman"/>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FF"/>
              </a:buClr>
              <a:buSzPts val="1900"/>
              <a:buFont typeface="Arial"/>
              <a:buNone/>
            </a:pPr>
            <a:r>
              <a:rPr lang="en-US" sz="1900" b="1"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xmlns="" val="tx"/>
                    </a:ext>
                  </a:extLst>
                </a:hlinkClick>
              </a:rPr>
              <a:t>https://exchanges.state.gov/non-us/program/english-access-microscholarship-program</a:t>
            </a:r>
            <a:r>
              <a:rPr lang="en-US" sz="1900" b="1" i="0" u="none" strike="noStrike" cap="none">
                <a:solidFill>
                  <a:srgbClr val="000000"/>
                </a:solidFill>
                <a:latin typeface="Arial"/>
                <a:ea typeface="Arial"/>
                <a:cs typeface="Arial"/>
                <a:sym typeface="Arial"/>
              </a:rPr>
              <a:t> </a:t>
            </a:r>
            <a:endParaRPr sz="1800" b="0" i="0" u="none" strike="noStrike" cap="none">
              <a:solidFill>
                <a:srgbClr val="AA5B0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AA5B02"/>
              </a:buClr>
              <a:buSzPts val="1800"/>
              <a:buFont typeface="Times New Roman"/>
              <a:buNone/>
            </a:pPr>
            <a:endParaRPr sz="1800" b="0" i="0" u="none" strike="noStrike" cap="none">
              <a:solidFill>
                <a:srgbClr val="AA5B0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AA5B02"/>
              </a:buClr>
              <a:buSzPts val="1800"/>
              <a:buFont typeface="Times New Roman"/>
              <a:buNone/>
            </a:pPr>
            <a:endParaRPr sz="1800" b="0" i="0" u="none" strike="noStrike" cap="none">
              <a:solidFill>
                <a:srgbClr val="AA5B02"/>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119" name="Google Shape;119;p6"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120" name="Google Shape;120;p6"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121" name="Google Shape;121;p6"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sp>
        <p:nvSpPr>
          <p:cNvPr id="122" name="Google Shape;122;p6"/>
          <p:cNvSpPr txBox="1"/>
          <p:nvPr/>
        </p:nvSpPr>
        <p:spPr>
          <a:xfrm>
            <a:off x="446031" y="535492"/>
            <a:ext cx="11299940" cy="612137"/>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Massive Open Online Courses (MOOC)</a:t>
            </a:r>
            <a:endParaRPr sz="1400" b="0" i="0" u="none" strike="noStrike" cap="none">
              <a:solidFill>
                <a:srgbClr val="000000"/>
              </a:solidFill>
              <a:latin typeface="Arial"/>
              <a:ea typeface="Arial"/>
              <a:cs typeface="Arial"/>
              <a:sym typeface="Arial"/>
            </a:endParaRPr>
          </a:p>
        </p:txBody>
      </p:sp>
      <p:sp>
        <p:nvSpPr>
          <p:cNvPr id="123" name="Google Shape;123;p6"/>
          <p:cNvSpPr txBox="1"/>
          <p:nvPr/>
        </p:nvSpPr>
        <p:spPr>
          <a:xfrm>
            <a:off x="574599" y="1856507"/>
            <a:ext cx="11042700" cy="431691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700"/>
              <a:buFont typeface="Calibri"/>
              <a:buNone/>
            </a:pPr>
            <a:r>
              <a:rPr lang="en-US" sz="1700" b="0" i="0" u="none" strike="noStrike" cap="none" dirty="0">
                <a:solidFill>
                  <a:schemeClr val="dk1"/>
                </a:solidFill>
                <a:latin typeface="Calibri"/>
                <a:ea typeface="Calibri"/>
                <a:cs typeface="Calibri"/>
                <a:sym typeface="Calibri"/>
              </a:rPr>
              <a:t>The Online Professional English Network (OPEN) Program has many Massive Open Online Courses (MOOCs) for English language teachers, students, and other professionals. These free MOOCs are hosted on the Canvas Network platform and have included titles such as these (enrollment is open):</a:t>
            </a:r>
            <a:endParaRPr sz="17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English for Media Literacy </a:t>
            </a:r>
            <a:endParaRPr sz="17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English for Journalism</a:t>
            </a:r>
            <a:endParaRPr sz="17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English for Business and Entrepreneurship </a:t>
            </a:r>
            <a:endParaRPr sz="1700" b="0" i="0" u="none" strike="noStrike" cap="none" dirty="0">
              <a:solidFill>
                <a:schemeClr val="dk1"/>
              </a:solidFill>
              <a:latin typeface="Calibri"/>
              <a:ea typeface="Calibri"/>
              <a:cs typeface="Calibri"/>
              <a:sym typeface="Calibri"/>
            </a:endParaRPr>
          </a:p>
          <a:p>
            <a:pPr marL="457200" marR="0" lvl="0" indent="-336550" algn="l" rtl="0">
              <a:lnSpc>
                <a:spcPct val="81818"/>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English for Media Literacy for Educators (EML-E)</a:t>
            </a:r>
            <a:endParaRPr sz="1700" b="0" i="0" u="none" strike="noStrike" cap="none" dirty="0">
              <a:solidFill>
                <a:schemeClr val="dk1"/>
              </a:solidFill>
              <a:latin typeface="Calibri"/>
              <a:ea typeface="Calibri"/>
              <a:cs typeface="Calibri"/>
              <a:sym typeface="Calibri"/>
            </a:endParaRPr>
          </a:p>
          <a:p>
            <a:pPr marL="457200" marR="0" lvl="0" indent="-336550" algn="l" rtl="0">
              <a:lnSpc>
                <a:spcPct val="81818"/>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Assessment of English Language Learners</a:t>
            </a:r>
            <a:endParaRPr sz="1700" b="0" i="0" u="none" strike="noStrike" cap="none" dirty="0">
              <a:solidFill>
                <a:schemeClr val="dk1"/>
              </a:solidFill>
              <a:latin typeface="Calibri"/>
              <a:ea typeface="Calibri"/>
              <a:cs typeface="Calibri"/>
              <a:sym typeface="Calibri"/>
            </a:endParaRPr>
          </a:p>
          <a:p>
            <a:pPr marL="457200" marR="0" lvl="0" indent="-336550" algn="l" rtl="0">
              <a:lnSpc>
                <a:spcPct val="81818"/>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Establishing Academic Writing Centers at International Higher Education Institutions</a:t>
            </a:r>
            <a:endParaRPr sz="1700" b="0" i="0" u="none" strike="noStrike" cap="none" dirty="0">
              <a:solidFill>
                <a:schemeClr val="dk1"/>
              </a:solidFill>
              <a:latin typeface="Calibri"/>
              <a:ea typeface="Calibri"/>
              <a:cs typeface="Calibri"/>
              <a:sym typeface="Calibri"/>
            </a:endParaRPr>
          </a:p>
          <a:p>
            <a:pPr marL="457200" marR="0" lvl="0" indent="-336550" algn="l" rtl="0">
              <a:lnSpc>
                <a:spcPct val="81818"/>
              </a:lnSpc>
              <a:spcBef>
                <a:spcPts val="0"/>
              </a:spcBef>
              <a:spcAft>
                <a:spcPts val="0"/>
              </a:spcAft>
              <a:buClr>
                <a:schemeClr val="dk1"/>
              </a:buClr>
              <a:buSzPts val="1700"/>
              <a:buFont typeface="Calibri"/>
              <a:buChar char="•"/>
            </a:pPr>
            <a:r>
              <a:rPr lang="en-US" sz="1700" b="0" i="0" u="none" strike="noStrike" cap="none" dirty="0">
                <a:solidFill>
                  <a:schemeClr val="dk1"/>
                </a:solidFill>
                <a:latin typeface="Calibri"/>
                <a:ea typeface="Calibri"/>
                <a:cs typeface="Calibri"/>
                <a:sym typeface="Calibri"/>
              </a:rPr>
              <a:t>Using Educational Technology in the English Language </a:t>
            </a:r>
            <a:r>
              <a:rPr lang="en-US" sz="1700" b="0" i="0" u="none" strike="noStrike" cap="none" dirty="0" smtClean="0">
                <a:solidFill>
                  <a:schemeClr val="dk1"/>
                </a:solidFill>
                <a:latin typeface="Calibri"/>
                <a:ea typeface="Calibri"/>
                <a:cs typeface="Calibri"/>
                <a:sym typeface="Calibri"/>
              </a:rPr>
              <a:t>Classroom</a:t>
            </a:r>
            <a:endParaRPr lang="en-US" sz="1800" dirty="0">
              <a:latin typeface="Calibri"/>
              <a:ea typeface="Calibri"/>
              <a:cs typeface="Calibri"/>
              <a:sym typeface="Calibri"/>
            </a:endParaRPr>
          </a:p>
          <a:p>
            <a:pPr marL="457200" marR="0" lvl="0" indent="-336550" algn="l" rtl="0">
              <a:lnSpc>
                <a:spcPct val="81818"/>
              </a:lnSpc>
              <a:spcBef>
                <a:spcPts val="0"/>
              </a:spcBef>
              <a:spcAft>
                <a:spcPts val="0"/>
              </a:spcAft>
              <a:buClr>
                <a:schemeClr val="dk1"/>
              </a:buClr>
              <a:buSzPts val="1700"/>
              <a:buFont typeface="Calibri"/>
              <a:buChar char="•"/>
            </a:pPr>
            <a:endParaRPr lang="en-US" sz="1800" b="0" i="0" u="none" strike="noStrike" cap="none" dirty="0">
              <a:solidFill>
                <a:srgbClr val="000000"/>
              </a:solidFill>
              <a:latin typeface="Calibri"/>
              <a:ea typeface="Calibri"/>
              <a:cs typeface="Calibri"/>
              <a:sym typeface="Calibri"/>
            </a:endParaRPr>
          </a:p>
          <a:p>
            <a:pPr marL="120650" marR="0" lvl="0" algn="l" rtl="0">
              <a:lnSpc>
                <a:spcPct val="81818"/>
              </a:lnSpc>
              <a:spcBef>
                <a:spcPts val="0"/>
              </a:spcBef>
              <a:spcAft>
                <a:spcPts val="0"/>
              </a:spcAft>
              <a:buClr>
                <a:schemeClr val="dk1"/>
              </a:buClr>
              <a:buSzPts val="1700"/>
            </a:pPr>
            <a:r>
              <a:rPr lang="en-US" sz="1700" b="0" i="0" u="none" strike="noStrike" cap="none" dirty="0" smtClean="0">
                <a:solidFill>
                  <a:srgbClr val="000000"/>
                </a:solidFill>
                <a:latin typeface="Calibri"/>
                <a:ea typeface="Calibri"/>
                <a:cs typeface="Calibri"/>
                <a:sym typeface="Calibri"/>
              </a:rPr>
              <a:t>Participants </a:t>
            </a:r>
            <a:r>
              <a:rPr lang="en-US" sz="1700" b="0" i="0" u="none" strike="noStrike" cap="none" dirty="0">
                <a:solidFill>
                  <a:srgbClr val="000000"/>
                </a:solidFill>
                <a:latin typeface="Calibri"/>
                <a:ea typeface="Calibri"/>
                <a:cs typeface="Calibri"/>
                <a:sym typeface="Calibri"/>
              </a:rPr>
              <a:t>who complete these MOOCs with a 70% passing rate or higher are eligible to receive a digital badge and e-certificate from the U.S. Department of State.</a:t>
            </a:r>
            <a:endParaRPr sz="1400" b="0" i="0" u="none" strike="noStrike" cap="none" dirty="0">
              <a:solidFill>
                <a:srgbClr val="000000"/>
              </a:solidFill>
              <a:latin typeface="Arial"/>
              <a:ea typeface="Arial"/>
              <a:cs typeface="Arial"/>
              <a:sym typeface="Arial"/>
            </a:endParaRPr>
          </a:p>
          <a:p>
            <a:pPr marL="0" marR="0" lvl="0" indent="139700" algn="l" rtl="0">
              <a:lnSpc>
                <a:spcPct val="217647"/>
              </a:lnSpc>
              <a:spcBef>
                <a:spcPts val="0"/>
              </a:spcBef>
              <a:spcAft>
                <a:spcPts val="0"/>
              </a:spcAft>
              <a:buClr>
                <a:srgbClr val="000000"/>
              </a:buClr>
              <a:buSzPts val="1700"/>
              <a:buFont typeface="Calibri"/>
              <a:buNone/>
            </a:pPr>
            <a:r>
              <a:rPr lang="en-US" sz="1700" b="0" i="0" u="none" strike="noStrike" cap="none" dirty="0">
                <a:solidFill>
                  <a:srgbClr val="000000"/>
                </a:solidFill>
                <a:latin typeface="Calibri"/>
                <a:ea typeface="Calibri"/>
                <a:cs typeface="Calibri"/>
                <a:sym typeface="Calibri"/>
              </a:rPr>
              <a:t>Check out all of our currently open courses and register here: </a:t>
            </a:r>
            <a:endParaRPr sz="1400" b="0" i="0" u="none" strike="noStrike" cap="none" dirty="0">
              <a:solidFill>
                <a:srgbClr val="000000"/>
              </a:solidFill>
              <a:latin typeface="Arial"/>
              <a:ea typeface="Arial"/>
              <a:cs typeface="Arial"/>
              <a:sym typeface="Arial"/>
            </a:endParaRPr>
          </a:p>
          <a:p>
            <a:pPr marL="0" marR="0" lvl="0" indent="139700" algn="l" rtl="0">
              <a:lnSpc>
                <a:spcPct val="217647"/>
              </a:lnSpc>
              <a:spcBef>
                <a:spcPts val="0"/>
              </a:spcBef>
              <a:spcAft>
                <a:spcPts val="0"/>
              </a:spcAft>
              <a:buClr>
                <a:srgbClr val="0000FF"/>
              </a:buClr>
              <a:buSzPts val="1700"/>
              <a:buFont typeface="Calibri"/>
              <a:buNone/>
            </a:pPr>
            <a:r>
              <a:rPr lang="en-US" sz="1700" b="0" i="0" u="sng" strike="noStrike" cap="none" dirty="0">
                <a:solidFill>
                  <a:srgbClr val="0000FF"/>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https://www.openenglishprograms.org/MOOC</a:t>
            </a:r>
            <a:r>
              <a:rPr lang="en-US" sz="17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2" name="Google Shape;112;p5"/>
          <p:cNvSpPr txBox="1"/>
          <p:nvPr/>
        </p:nvSpPr>
        <p:spPr>
          <a:xfrm>
            <a:off x="446031" y="535492"/>
            <a:ext cx="11299940" cy="612137"/>
          </a:xfrm>
          <a:prstGeom prst="rect">
            <a:avLst/>
          </a:prstGeom>
          <a:blipFill rotWithShape="1">
            <a:blip r:embed="rId3">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OPEN Global Online Courses for English Teachers</a:t>
            </a:r>
            <a:endParaRPr sz="1400" b="0" i="0" u="none" strike="noStrike" cap="none">
              <a:solidFill>
                <a:srgbClr val="000000"/>
              </a:solidFill>
              <a:latin typeface="Arial"/>
              <a:ea typeface="Arial"/>
              <a:cs typeface="Arial"/>
              <a:sym typeface="Arial"/>
            </a:endParaRPr>
          </a:p>
        </p:txBody>
      </p:sp>
      <p:sp>
        <p:nvSpPr>
          <p:cNvPr id="113" name="Google Shape;113;p5"/>
          <p:cNvSpPr txBox="1"/>
          <p:nvPr/>
        </p:nvSpPr>
        <p:spPr>
          <a:xfrm>
            <a:off x="579144" y="1813537"/>
            <a:ext cx="10874703" cy="4930000"/>
          </a:xfrm>
          <a:prstGeom prst="rect">
            <a:avLst/>
          </a:prstGeom>
          <a:noFill/>
          <a:ln>
            <a:noFill/>
          </a:ln>
        </p:spPr>
        <p:txBody>
          <a:bodyPr spcFirstLastPara="1" wrap="square" lIns="45700" tIns="45700" rIns="45700" bIns="45700" anchor="t" anchorCtr="0">
            <a:spAutoFit/>
          </a:bodyPr>
          <a:lstStyle/>
          <a:p>
            <a:pPr marL="0" marR="0" lvl="0" indent="0" algn="l" rtl="0">
              <a:lnSpc>
                <a:spcPct val="136000"/>
              </a:lnSpc>
              <a:spcBef>
                <a:spcPts val="0"/>
              </a:spcBef>
              <a:spcAft>
                <a:spcPts val="0"/>
              </a:spcAft>
              <a:buClr>
                <a:srgbClr val="000000"/>
              </a:buClr>
              <a:buSzPts val="1700"/>
              <a:buFont typeface="Calibri"/>
              <a:buNone/>
            </a:pPr>
            <a:r>
              <a:rPr lang="en-US" sz="1700" b="0" i="0" u="none" strike="noStrike" cap="none" dirty="0">
                <a:solidFill>
                  <a:srgbClr val="000000"/>
                </a:solidFill>
                <a:latin typeface="Calibri"/>
                <a:ea typeface="Calibri"/>
                <a:cs typeface="Calibri"/>
                <a:sym typeface="Calibri"/>
              </a:rPr>
              <a:t>The OPEN (Online Professional English Network) Program offers English teaching professionals in Central Asia the opportunity to take innovative, online university-level classes and online professional development programming for teachers through FHI360. https://</a:t>
            </a:r>
            <a:r>
              <a:rPr lang="en-US" sz="1700" b="0" i="0" u="none" strike="noStrike" cap="none" dirty="0" err="1">
                <a:solidFill>
                  <a:srgbClr val="000000"/>
                </a:solidFill>
                <a:latin typeface="Calibri"/>
                <a:ea typeface="Calibri"/>
                <a:cs typeface="Calibri"/>
                <a:sym typeface="Calibri"/>
              </a:rPr>
              <a:t>www.openenglishprograms.org</a:t>
            </a:r>
            <a:r>
              <a:rPr lang="en-US" sz="1700" b="0" i="0" u="none" strike="noStrike" cap="none" dirty="0">
                <a:solidFill>
                  <a:srgbClr val="000000"/>
                </a:solidFill>
                <a:latin typeface="Calibri"/>
                <a:ea typeface="Calibri"/>
                <a:cs typeface="Calibri"/>
                <a:sym typeface="Calibri"/>
              </a:rPr>
              <a:t>/</a:t>
            </a:r>
            <a:r>
              <a:rPr lang="en-US" sz="1700" b="0" i="0" u="none" strike="noStrike" cap="none" dirty="0" err="1">
                <a:solidFill>
                  <a:srgbClr val="000000"/>
                </a:solidFill>
                <a:latin typeface="Calibri"/>
                <a:ea typeface="Calibri"/>
                <a:cs typeface="Calibri"/>
                <a:sym typeface="Calibri"/>
              </a:rPr>
              <a:t>GOC_Information</a:t>
            </a:r>
            <a:r>
              <a:rPr lang="en-US" sz="1700" dirty="0">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a:p>
            <a:pPr marL="0" marR="0" lvl="0" indent="0" algn="l" rtl="0">
              <a:lnSpc>
                <a:spcPct val="136000"/>
              </a:lnSpc>
              <a:spcBef>
                <a:spcPts val="600"/>
              </a:spcBef>
              <a:spcAft>
                <a:spcPts val="0"/>
              </a:spcAft>
              <a:buClr>
                <a:srgbClr val="000000"/>
              </a:buClr>
              <a:buSzPts val="1700"/>
              <a:buFont typeface="Calibri"/>
              <a:buNone/>
            </a:pPr>
            <a:r>
              <a:rPr lang="en-US" sz="1700" b="1" i="0" u="none" strike="noStrike" cap="none" dirty="0">
                <a:solidFill>
                  <a:srgbClr val="000000"/>
                </a:solidFill>
                <a:latin typeface="Calibri"/>
                <a:ea typeface="Calibri"/>
                <a:cs typeface="Calibri"/>
                <a:sym typeface="Calibri"/>
              </a:rPr>
              <a:t>Program length: 8 weeks</a:t>
            </a:r>
            <a:endParaRPr sz="1400" b="0" i="0" u="none" strike="noStrike" cap="none" dirty="0">
              <a:solidFill>
                <a:srgbClr val="000000"/>
              </a:solidFill>
              <a:latin typeface="Arial"/>
              <a:ea typeface="Arial"/>
              <a:cs typeface="Arial"/>
              <a:sym typeface="Arial"/>
            </a:endParaRPr>
          </a:p>
          <a:p>
            <a:pPr marL="0" marR="0" lvl="0" indent="0" algn="l" rtl="0">
              <a:lnSpc>
                <a:spcPct val="72000"/>
              </a:lnSpc>
              <a:spcBef>
                <a:spcPts val="600"/>
              </a:spcBef>
              <a:spcAft>
                <a:spcPts val="0"/>
              </a:spcAft>
              <a:buClr>
                <a:srgbClr val="000000"/>
              </a:buClr>
              <a:buSzPts val="1700"/>
              <a:buFont typeface="Calibri"/>
              <a:buNone/>
            </a:pPr>
            <a:r>
              <a:rPr lang="en-US" sz="1700" b="0" i="0" u="none" strike="noStrike" cap="none" dirty="0">
                <a:solidFill>
                  <a:srgbClr val="000000"/>
                </a:solidFill>
                <a:latin typeface="Calibri"/>
                <a:ea typeface="Calibri"/>
                <a:cs typeface="Calibri"/>
                <a:sym typeface="Calibri"/>
              </a:rPr>
              <a:t>Courses Offered:</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Content-Based Instruction </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English as a Medium of Instruction (EMI)</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Integrating Critical Thinking Skills in an EFL Setting</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Professional Development for Teacher Trainers </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Teaching English to Young Learners</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Teaching Grammar Communicatively</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TESOL Methodology</a:t>
            </a:r>
            <a:endParaRPr sz="1400" b="0" i="0" u="none" strike="noStrike" cap="none" dirty="0">
              <a:solidFill>
                <a:srgbClr val="000000"/>
              </a:solidFill>
              <a:latin typeface="Arial"/>
              <a:ea typeface="Arial"/>
              <a:cs typeface="Arial"/>
              <a:sym typeface="Arial"/>
            </a:endParaRPr>
          </a:p>
          <a:p>
            <a:pPr marL="190500" marR="0" lvl="0" indent="-190500" algn="l" rtl="0">
              <a:lnSpc>
                <a:spcPct val="72000"/>
              </a:lnSpc>
              <a:spcBef>
                <a:spcPts val="600"/>
              </a:spcBef>
              <a:spcAft>
                <a:spcPts val="0"/>
              </a:spcAft>
              <a:buClr>
                <a:srgbClr val="000000"/>
              </a:buClr>
              <a:buSzPts val="1900"/>
              <a:buFont typeface="Calibri"/>
              <a:buChar char="•"/>
            </a:pPr>
            <a:r>
              <a:rPr lang="en-US" sz="1900" b="0" i="0" u="none" strike="noStrike" cap="none" dirty="0">
                <a:solidFill>
                  <a:srgbClr val="000000"/>
                </a:solidFill>
                <a:latin typeface="Calibri"/>
                <a:ea typeface="Calibri"/>
                <a:cs typeface="Calibri"/>
                <a:sym typeface="Calibri"/>
              </a:rPr>
              <a:t>Using Educational Technology  </a:t>
            </a:r>
            <a:endParaRPr sz="1600" b="0" i="0" u="none" strike="noStrike" cap="none" dirty="0">
              <a:solidFill>
                <a:srgbClr val="000000"/>
              </a:solidFill>
              <a:latin typeface="Calibri"/>
              <a:ea typeface="Calibri"/>
              <a:cs typeface="Calibri"/>
              <a:sym typeface="Calibri"/>
            </a:endParaRPr>
          </a:p>
          <a:p>
            <a:pPr marL="0" marR="0" lvl="0" indent="0" algn="l" rtl="0">
              <a:lnSpc>
                <a:spcPct val="72000"/>
              </a:lnSpc>
              <a:spcBef>
                <a:spcPts val="60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72000"/>
              </a:lnSpc>
              <a:spcBef>
                <a:spcPts val="60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How do I apply? Check our SM and website for the announcement </a:t>
            </a:r>
            <a:endParaRPr sz="1400" b="0" i="0" u="none" strike="noStrike" cap="none" dirty="0">
              <a:solidFill>
                <a:srgbClr val="000000"/>
              </a:solidFill>
              <a:latin typeface="Arial"/>
              <a:ea typeface="Arial"/>
              <a:cs typeface="Arial"/>
              <a:sym typeface="Arial"/>
            </a:endParaRPr>
          </a:p>
          <a:p>
            <a:pPr marL="0" marR="0" lvl="0" indent="0" algn="l" rtl="0">
              <a:lnSpc>
                <a:spcPct val="72000"/>
              </a:lnSpc>
              <a:spcBef>
                <a:spcPts val="60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and email at </a:t>
            </a:r>
            <a:r>
              <a:rPr lang="en-US" sz="1600" b="1"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RELO-Nur-Sultan@state.gov</a:t>
            </a:r>
            <a:r>
              <a:rPr lang="en-US" sz="1600" b="1" i="0" u="none" strike="noStrike" cap="none" dirty="0">
                <a:solidFill>
                  <a:srgbClr val="000000"/>
                </a:solidFill>
                <a:latin typeface="Calibri"/>
                <a:ea typeface="Calibri"/>
                <a:cs typeface="Calibri"/>
                <a:sym typeface="Calibri"/>
              </a:rPr>
              <a:t> for the application form.</a:t>
            </a:r>
            <a:endParaRPr sz="18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34115AE-4F0D-1444-9DCD-5F0208A7342E}"/>
              </a:ext>
            </a:extLst>
          </p:cNvPr>
          <p:cNvPicPr>
            <a:picLocks noChangeAspect="1"/>
          </p:cNvPicPr>
          <p:nvPr/>
        </p:nvPicPr>
        <p:blipFill>
          <a:blip r:embed="rId5"/>
          <a:stretch>
            <a:fillRect/>
          </a:stretch>
        </p:blipFill>
        <p:spPr>
          <a:xfrm>
            <a:off x="7498292" y="2871414"/>
            <a:ext cx="3872123" cy="38721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7"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129" name="Google Shape;129;p7"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130" name="Google Shape;130;p7"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131" name="Google Shape;131;p7"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sp>
        <p:nvSpPr>
          <p:cNvPr id="132" name="Google Shape;132;p7"/>
          <p:cNvSpPr txBox="1"/>
          <p:nvPr/>
        </p:nvSpPr>
        <p:spPr>
          <a:xfrm>
            <a:off x="446031" y="535492"/>
            <a:ext cx="11299940" cy="612137"/>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American English Live: Webinars for English Teachers</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0F573B6-B99F-394E-B450-0FE2224D8F0E}"/>
              </a:ext>
            </a:extLst>
          </p:cNvPr>
          <p:cNvPicPr>
            <a:picLocks noChangeAspect="1"/>
          </p:cNvPicPr>
          <p:nvPr/>
        </p:nvPicPr>
        <p:blipFill>
          <a:blip r:embed="rId8"/>
          <a:stretch>
            <a:fillRect/>
          </a:stretch>
        </p:blipFill>
        <p:spPr>
          <a:xfrm>
            <a:off x="378263" y="1448442"/>
            <a:ext cx="6932510" cy="5337083"/>
          </a:xfrm>
          <a:prstGeom prst="rect">
            <a:avLst/>
          </a:prstGeom>
        </p:spPr>
      </p:pic>
      <p:pic>
        <p:nvPicPr>
          <p:cNvPr id="5" name="Picture 4">
            <a:extLst>
              <a:ext uri="{FF2B5EF4-FFF2-40B4-BE49-F238E27FC236}">
                <a16:creationId xmlns:a16="http://schemas.microsoft.com/office/drawing/2014/main" id="{D4C131CA-6704-5F4D-A395-FC2E271888F1}"/>
              </a:ext>
            </a:extLst>
          </p:cNvPr>
          <p:cNvPicPr>
            <a:picLocks noChangeAspect="1"/>
          </p:cNvPicPr>
          <p:nvPr/>
        </p:nvPicPr>
        <p:blipFill>
          <a:blip r:embed="rId9"/>
          <a:stretch>
            <a:fillRect/>
          </a:stretch>
        </p:blipFill>
        <p:spPr>
          <a:xfrm>
            <a:off x="7581515" y="2183231"/>
            <a:ext cx="4326888" cy="24915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8" descr="Рисунок 4"/>
          <p:cNvPicPr preferRelativeResize="0"/>
          <p:nvPr/>
        </p:nvPicPr>
        <p:blipFill rotWithShape="1">
          <a:blip r:embed="rId3">
            <a:alphaModFix/>
          </a:blip>
          <a:srcRect l="3878" r="1779"/>
          <a:stretch/>
        </p:blipFill>
        <p:spPr>
          <a:xfrm>
            <a:off x="9744959" y="5964432"/>
            <a:ext cx="1252795" cy="934086"/>
          </a:xfrm>
          <a:prstGeom prst="rect">
            <a:avLst/>
          </a:prstGeom>
          <a:noFill/>
          <a:ln>
            <a:noFill/>
          </a:ln>
        </p:spPr>
      </p:pic>
      <p:pic>
        <p:nvPicPr>
          <p:cNvPr id="140" name="Google Shape;140;p8"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141" name="Google Shape;141;p8" descr="RELO CA Logo.png"/>
          <p:cNvPicPr preferRelativeResize="0"/>
          <p:nvPr/>
        </p:nvPicPr>
        <p:blipFill rotWithShape="1">
          <a:blip r:embed="rId5">
            <a:alphaModFix/>
          </a:blip>
          <a:srcRect/>
          <a:stretch/>
        </p:blipFill>
        <p:spPr>
          <a:xfrm>
            <a:off x="10934986" y="6008842"/>
            <a:ext cx="1253333" cy="845105"/>
          </a:xfrm>
          <a:prstGeom prst="rect">
            <a:avLst/>
          </a:prstGeom>
          <a:noFill/>
          <a:ln>
            <a:noFill/>
          </a:ln>
        </p:spPr>
      </p:pic>
      <p:pic>
        <p:nvPicPr>
          <p:cNvPr id="142" name="Google Shape;142;p8" descr="US Logo.png"/>
          <p:cNvPicPr preferRelativeResize="0"/>
          <p:nvPr/>
        </p:nvPicPr>
        <p:blipFill rotWithShape="1">
          <a:blip r:embed="rId6">
            <a:alphaModFix/>
          </a:blip>
          <a:srcRect/>
          <a:stretch/>
        </p:blipFill>
        <p:spPr>
          <a:xfrm>
            <a:off x="7431589" y="6122204"/>
            <a:ext cx="1252935" cy="663321"/>
          </a:xfrm>
          <a:prstGeom prst="rect">
            <a:avLst/>
          </a:prstGeom>
          <a:noFill/>
          <a:ln>
            <a:noFill/>
          </a:ln>
        </p:spPr>
      </p:pic>
      <p:sp>
        <p:nvSpPr>
          <p:cNvPr id="143" name="Google Shape;143;p8"/>
          <p:cNvSpPr txBox="1"/>
          <p:nvPr/>
        </p:nvSpPr>
        <p:spPr>
          <a:xfrm>
            <a:off x="446031" y="535492"/>
            <a:ext cx="11299940" cy="612137"/>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American English Online</a:t>
            </a:r>
            <a:endParaRPr sz="1400" b="0" i="0" u="none" strike="noStrike" cap="none">
              <a:solidFill>
                <a:srgbClr val="000000"/>
              </a:solidFill>
              <a:latin typeface="Arial"/>
              <a:ea typeface="Arial"/>
              <a:cs typeface="Arial"/>
              <a:sym typeface="Arial"/>
            </a:endParaRPr>
          </a:p>
        </p:txBody>
      </p:sp>
      <p:grpSp>
        <p:nvGrpSpPr>
          <p:cNvPr id="144" name="Google Shape;144;p8"/>
          <p:cNvGrpSpPr/>
          <p:nvPr/>
        </p:nvGrpSpPr>
        <p:grpSpPr>
          <a:xfrm>
            <a:off x="785331" y="1876772"/>
            <a:ext cx="6336316" cy="4955544"/>
            <a:chOff x="-1" y="0"/>
            <a:chExt cx="6336315" cy="4955543"/>
          </a:xfrm>
        </p:grpSpPr>
        <p:pic>
          <p:nvPicPr>
            <p:cNvPr id="145" name="Google Shape;145;p8" descr="Screenshot 2020-12-04 at 12.36.39.png"/>
            <p:cNvPicPr preferRelativeResize="0"/>
            <p:nvPr/>
          </p:nvPicPr>
          <p:blipFill rotWithShape="1">
            <a:blip r:embed="rId8">
              <a:alphaModFix/>
            </a:blip>
            <a:srcRect l="454" r="452"/>
            <a:stretch/>
          </p:blipFill>
          <p:spPr>
            <a:xfrm>
              <a:off x="0" y="0"/>
              <a:ext cx="6336314" cy="4549143"/>
            </a:xfrm>
            <a:prstGeom prst="rect">
              <a:avLst/>
            </a:prstGeom>
            <a:noFill/>
            <a:ln>
              <a:noFill/>
            </a:ln>
          </p:spPr>
        </p:pic>
        <p:sp>
          <p:nvSpPr>
            <p:cNvPr id="146" name="Google Shape;146;p8"/>
            <p:cNvSpPr txBox="1"/>
            <p:nvPr/>
          </p:nvSpPr>
          <p:spPr>
            <a:xfrm>
              <a:off x="-1" y="4625342"/>
              <a:ext cx="6336315" cy="330201"/>
            </a:xfrm>
            <a:prstGeom prst="rect">
              <a:avLst/>
            </a:prstGeom>
            <a:noFill/>
            <a:ln>
              <a:noFill/>
            </a:ln>
          </p:spPr>
          <p:txBody>
            <a:bodyPr spcFirstLastPara="1" wrap="square" lIns="76200" tIns="76200" rIns="76200" bIns="76200" anchor="t" anchorCtr="0">
              <a:spAutoFit/>
            </a:bodyPr>
            <a:lstStyle/>
            <a:p>
              <a:pPr marL="0" marR="0" lvl="0" indent="0" algn="l" rtl="0">
                <a:lnSpc>
                  <a:spcPct val="100000"/>
                </a:lnSpc>
                <a:spcBef>
                  <a:spcPts val="0"/>
                </a:spcBef>
                <a:spcAft>
                  <a:spcPts val="0"/>
                </a:spcAft>
                <a:buClr>
                  <a:srgbClr val="000000"/>
                </a:buClr>
                <a:buSzPts val="1200"/>
                <a:buFont typeface="Helvetica Neue"/>
                <a:buNone/>
              </a:pPr>
              <a:r>
                <a:rPr lang="en-US" sz="1200" b="0" i="0" u="none" strike="noStrike" cap="none">
                  <a:solidFill>
                    <a:srgbClr val="000000"/>
                  </a:solidFill>
                  <a:latin typeface="Helvetica Neue"/>
                  <a:ea typeface="Helvetica Neue"/>
                  <a:cs typeface="Helvetica Neue"/>
                  <a:sym typeface="Helvetica Neue"/>
                </a:rPr>
                <a:t>Caption</a:t>
              </a:r>
              <a:endParaRPr sz="1400" b="0" i="0" u="none" strike="noStrike" cap="none">
                <a:solidFill>
                  <a:srgbClr val="000000"/>
                </a:solidFill>
                <a:latin typeface="Arial"/>
                <a:ea typeface="Arial"/>
                <a:cs typeface="Arial"/>
                <a:sym typeface="Arial"/>
              </a:endParaRPr>
            </a:p>
          </p:txBody>
        </p:sp>
      </p:grpSp>
      <p:sp>
        <p:nvSpPr>
          <p:cNvPr id="147" name="Google Shape;147;p8"/>
          <p:cNvSpPr txBox="1"/>
          <p:nvPr/>
        </p:nvSpPr>
        <p:spPr>
          <a:xfrm>
            <a:off x="7543747" y="1716435"/>
            <a:ext cx="3933302" cy="306375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A5B02"/>
              </a:buClr>
              <a:buSzPts val="1900"/>
              <a:buFont typeface="Calibri"/>
              <a:buNone/>
            </a:pPr>
            <a:r>
              <a:rPr lang="en-US" sz="1900" b="1" i="0" u="none" strike="noStrike" cap="none" dirty="0">
                <a:solidFill>
                  <a:srgbClr val="AA5B02"/>
                </a:solidFill>
                <a:latin typeface="Calibri"/>
                <a:ea typeface="Calibri"/>
                <a:cs typeface="Calibri"/>
                <a:sym typeface="Calibri"/>
              </a:rPr>
              <a:t>American English Online</a:t>
            </a:r>
            <a:r>
              <a:rPr lang="en-US" sz="1900" b="1" i="0" u="none" strike="noStrike" cap="none" dirty="0">
                <a:solidFill>
                  <a:srgbClr val="000000"/>
                </a:solidFill>
                <a:latin typeface="Calibri"/>
                <a:ea typeface="Calibri"/>
                <a:cs typeface="Calibri"/>
                <a:sym typeface="Calibri"/>
              </a:rPr>
              <a:t> </a:t>
            </a:r>
            <a:r>
              <a:rPr lang="en-US" sz="1900" b="0" i="0" u="none" strike="noStrike" cap="none" dirty="0">
                <a:solidFill>
                  <a:srgbClr val="000000"/>
                </a:solidFill>
                <a:latin typeface="Calibri"/>
                <a:ea typeface="Calibri"/>
                <a:cs typeface="Calibri"/>
                <a:sym typeface="Calibri"/>
              </a:rPr>
              <a:t>is a website that provides resources for</a:t>
            </a:r>
            <a:r>
              <a:rPr lang="en-US" sz="1900" b="0" i="0" u="sng" strike="noStrike" cap="none" dirty="0">
                <a:solidFill>
                  <a:srgbClr val="0000FF"/>
                </a:solidFill>
                <a:latin typeface="Calibri"/>
                <a:ea typeface="Calibri"/>
                <a:cs typeface="Calibri"/>
                <a:sym typeface="Calibri"/>
                <a:hlinkClick r:id="rId9">
                  <a:extLst>
                    <a:ext uri="{A12FA001-AC4F-418D-AE19-62706E023703}">
                      <ahyp:hlinkClr xmlns:ahyp="http://schemas.microsoft.com/office/drawing/2018/hyperlinkcolor" xmlns="" val="tx"/>
                    </a:ext>
                  </a:extLst>
                </a:hlinkClick>
              </a:rPr>
              <a:t> teaching and learning English and American culture.</a:t>
            </a:r>
            <a:r>
              <a:rPr lang="en-US" sz="1900" b="0" i="0" u="none" strike="noStrike" cap="none" dirty="0">
                <a:solidFill>
                  <a:srgbClr val="000000"/>
                </a:solidFill>
                <a:latin typeface="Calibri"/>
                <a:ea typeface="Calibri"/>
                <a:cs typeface="Calibri"/>
                <a:sym typeface="Calibri"/>
              </a:rPr>
              <a:t> The website is updated bi-monthly and provides cutting edge resources teachers can easily adapt in their own classrooms or learners can use for self-study.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433FF"/>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FF"/>
              </a:buClr>
              <a:buSzPts val="2700"/>
              <a:buFont typeface="Calibri"/>
              <a:buNone/>
            </a:pPr>
            <a:r>
              <a:rPr lang="en-US" sz="2700" b="0" i="0" u="sng" strike="noStrike" cap="none" dirty="0">
                <a:solidFill>
                  <a:srgbClr val="0000FF"/>
                </a:solidFill>
                <a:latin typeface="Calibri"/>
                <a:ea typeface="Calibri"/>
                <a:cs typeface="Calibri"/>
                <a:sym typeface="Calibri"/>
                <a:hlinkClick r:id="rId10">
                  <a:extLst>
                    <a:ext uri="{A12FA001-AC4F-418D-AE19-62706E023703}">
                      <ahyp:hlinkClr xmlns:ahyp="http://schemas.microsoft.com/office/drawing/2018/hyperlinkcolor" xmlns="" val="tx"/>
                    </a:ext>
                  </a:extLst>
                </a:hlinkClick>
              </a:rPr>
              <a:t>americanenglish.state.gov</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0" descr="US Logo.png"/>
          <p:cNvPicPr preferRelativeResize="0"/>
          <p:nvPr/>
        </p:nvPicPr>
        <p:blipFill rotWithShape="1">
          <a:blip r:embed="rId3">
            <a:alphaModFix/>
          </a:blip>
          <a:srcRect/>
          <a:stretch/>
        </p:blipFill>
        <p:spPr>
          <a:xfrm>
            <a:off x="7431589" y="6122204"/>
            <a:ext cx="1252935" cy="663321"/>
          </a:xfrm>
          <a:prstGeom prst="rect">
            <a:avLst/>
          </a:prstGeom>
          <a:noFill/>
          <a:ln>
            <a:noFill/>
          </a:ln>
        </p:spPr>
      </p:pic>
      <p:pic>
        <p:nvPicPr>
          <p:cNvPr id="160" name="Google Shape;160;p10" descr="DOS Logo.png"/>
          <p:cNvPicPr preferRelativeResize="0"/>
          <p:nvPr/>
        </p:nvPicPr>
        <p:blipFill rotWithShape="1">
          <a:blip r:embed="rId4">
            <a:alphaModFix/>
          </a:blip>
          <a:srcRect/>
          <a:stretch/>
        </p:blipFill>
        <p:spPr>
          <a:xfrm>
            <a:off x="8805340" y="6022152"/>
            <a:ext cx="818806" cy="818806"/>
          </a:xfrm>
          <a:prstGeom prst="rect">
            <a:avLst/>
          </a:prstGeom>
          <a:noFill/>
          <a:ln>
            <a:noFill/>
          </a:ln>
        </p:spPr>
      </p:pic>
      <p:pic>
        <p:nvPicPr>
          <p:cNvPr id="161" name="Google Shape;161;p10" descr="Рисунок 4"/>
          <p:cNvPicPr preferRelativeResize="0"/>
          <p:nvPr/>
        </p:nvPicPr>
        <p:blipFill rotWithShape="1">
          <a:blip r:embed="rId5">
            <a:alphaModFix/>
          </a:blip>
          <a:srcRect l="3878" r="1779"/>
          <a:stretch/>
        </p:blipFill>
        <p:spPr>
          <a:xfrm>
            <a:off x="9744959" y="5964432"/>
            <a:ext cx="1252795" cy="934086"/>
          </a:xfrm>
          <a:prstGeom prst="rect">
            <a:avLst/>
          </a:prstGeom>
          <a:noFill/>
          <a:ln>
            <a:noFill/>
          </a:ln>
        </p:spPr>
      </p:pic>
      <p:pic>
        <p:nvPicPr>
          <p:cNvPr id="162" name="Google Shape;162;p10" descr="RELO CA Logo.png"/>
          <p:cNvPicPr preferRelativeResize="0"/>
          <p:nvPr/>
        </p:nvPicPr>
        <p:blipFill rotWithShape="1">
          <a:blip r:embed="rId6">
            <a:alphaModFix/>
          </a:blip>
          <a:srcRect/>
          <a:stretch/>
        </p:blipFill>
        <p:spPr>
          <a:xfrm>
            <a:off x="10934986" y="6008842"/>
            <a:ext cx="1253333" cy="845105"/>
          </a:xfrm>
          <a:prstGeom prst="rect">
            <a:avLst/>
          </a:prstGeom>
          <a:noFill/>
          <a:ln>
            <a:noFill/>
          </a:ln>
        </p:spPr>
      </p:pic>
      <p:sp>
        <p:nvSpPr>
          <p:cNvPr id="163" name="Google Shape;163;p10"/>
          <p:cNvSpPr txBox="1"/>
          <p:nvPr/>
        </p:nvSpPr>
        <p:spPr>
          <a:xfrm>
            <a:off x="446031" y="535492"/>
            <a:ext cx="11299940" cy="612137"/>
          </a:xfrm>
          <a:prstGeom prst="rect">
            <a:avLst/>
          </a:prstGeom>
          <a:blipFill rotWithShape="1">
            <a:blip r:embed="rId7">
              <a:alphaModFix/>
            </a:blip>
            <a:stretch>
              <a:fillRect/>
            </a:stretch>
          </a:blip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3500"/>
              <a:buFont typeface="Trebuchet MS"/>
              <a:buNone/>
            </a:pPr>
            <a:r>
              <a:rPr lang="en-US" sz="3500" b="1" i="0" u="none" strike="noStrike" cap="none">
                <a:solidFill>
                  <a:srgbClr val="FFFFFF"/>
                </a:solidFill>
                <a:latin typeface="Trebuchet MS"/>
                <a:ea typeface="Trebuchet MS"/>
                <a:cs typeface="Trebuchet MS"/>
                <a:sym typeface="Trebuchet MS"/>
              </a:rPr>
              <a:t>RELO Facebook page</a:t>
            </a:r>
            <a:endParaRPr sz="1400" b="0" i="0" u="none" strike="noStrike" cap="none">
              <a:solidFill>
                <a:srgbClr val="000000"/>
              </a:solidFill>
              <a:latin typeface="Arial"/>
              <a:ea typeface="Arial"/>
              <a:cs typeface="Arial"/>
              <a:sym typeface="Arial"/>
            </a:endParaRPr>
          </a:p>
        </p:txBody>
      </p:sp>
      <p:sp>
        <p:nvSpPr>
          <p:cNvPr id="164" name="Google Shape;164;p10"/>
          <p:cNvSpPr txBox="1"/>
          <p:nvPr/>
        </p:nvSpPr>
        <p:spPr>
          <a:xfrm>
            <a:off x="5979588" y="1258485"/>
            <a:ext cx="4754024" cy="712017"/>
          </a:xfrm>
          <a:prstGeom prst="rect">
            <a:avLst/>
          </a:prstGeom>
          <a:noFill/>
          <a:ln>
            <a:noFill/>
          </a:ln>
        </p:spPr>
        <p:txBody>
          <a:bodyPr spcFirstLastPara="1" wrap="square" lIns="45700" tIns="45700" rIns="45700" bIns="45700" anchor="t" anchorCtr="0">
            <a:spAutoFit/>
          </a:bodyPr>
          <a:lstStyle/>
          <a:p>
            <a:pPr marL="0" marR="0" lvl="0" indent="0" algn="ctr" rtl="0">
              <a:lnSpc>
                <a:spcPct val="81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ctr" rtl="0">
              <a:lnSpc>
                <a:spcPct val="81000"/>
              </a:lnSpc>
              <a:spcBef>
                <a:spcPts val="900"/>
              </a:spcBef>
              <a:spcAft>
                <a:spcPts val="0"/>
              </a:spcAft>
              <a:buClr>
                <a:srgbClr val="0000FF"/>
              </a:buClr>
              <a:buSzPts val="2000"/>
              <a:buFont typeface="Calibri"/>
              <a:buNone/>
            </a:pPr>
            <a:r>
              <a:rPr lang="en-US" sz="2000" b="0" i="0" u="sng" strike="noStrike" cap="none">
                <a:solidFill>
                  <a:srgbClr val="0000FF"/>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https://www.facebook.com/ReloCentralAsia/</a:t>
            </a:r>
            <a:endParaRPr sz="1400" b="0" i="0" u="none" strike="noStrike" cap="none">
              <a:solidFill>
                <a:srgbClr val="000000"/>
              </a:solidFill>
              <a:latin typeface="Arial"/>
              <a:ea typeface="Arial"/>
              <a:cs typeface="Arial"/>
              <a:sym typeface="Arial"/>
            </a:endParaRPr>
          </a:p>
        </p:txBody>
      </p:sp>
      <p:sp>
        <p:nvSpPr>
          <p:cNvPr id="165" name="Google Shape;165;p10"/>
          <p:cNvSpPr txBox="1"/>
          <p:nvPr/>
        </p:nvSpPr>
        <p:spPr>
          <a:xfrm>
            <a:off x="4580126" y="2824308"/>
            <a:ext cx="7660106" cy="120032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Follow us on the Facebook to:</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440"/>
              <a:buFont typeface="Calibri"/>
              <a:buChar char="•"/>
            </a:pPr>
            <a:r>
              <a:rPr lang="en-US" sz="1800" b="0" i="0" u="none" strike="noStrike" cap="none">
                <a:solidFill>
                  <a:srgbClr val="000000"/>
                </a:solidFill>
                <a:latin typeface="Calibri"/>
                <a:ea typeface="Calibri"/>
                <a:cs typeface="Calibri"/>
                <a:sym typeface="Calibri"/>
              </a:rPr>
              <a:t>Learn about the most recent updates on the RELO programs;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440"/>
              <a:buFont typeface="Calibri"/>
              <a:buChar char="•"/>
            </a:pPr>
            <a:r>
              <a:rPr lang="en-US" sz="1800" b="0" i="0" u="none" strike="noStrike" cap="none">
                <a:solidFill>
                  <a:srgbClr val="000000"/>
                </a:solidFill>
                <a:latin typeface="Calibri"/>
                <a:ea typeface="Calibri"/>
                <a:cs typeface="Calibri"/>
                <a:sym typeface="Calibri"/>
              </a:rPr>
              <a:t>Get connected with English language teachers from the Central Asia countries;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440"/>
              <a:buFont typeface="Calibri"/>
              <a:buChar char="•"/>
            </a:pPr>
            <a:r>
              <a:rPr lang="en-US" sz="1800" b="0" i="0" u="none" strike="noStrike" cap="none">
                <a:solidFill>
                  <a:srgbClr val="000000"/>
                </a:solidFill>
                <a:latin typeface="Calibri"/>
                <a:ea typeface="Calibri"/>
                <a:cs typeface="Calibri"/>
                <a:sym typeface="Calibri"/>
              </a:rPr>
              <a:t>Stay tuned for announcements</a:t>
            </a:r>
            <a:endParaRPr sz="1400" b="0" i="0" u="none" strike="noStrike" cap="none">
              <a:solidFill>
                <a:srgbClr val="000000"/>
              </a:solidFill>
              <a:latin typeface="Arial"/>
              <a:ea typeface="Arial"/>
              <a:cs typeface="Arial"/>
              <a:sym typeface="Arial"/>
            </a:endParaRPr>
          </a:p>
        </p:txBody>
      </p:sp>
      <p:pic>
        <p:nvPicPr>
          <p:cNvPr id="166" name="Google Shape;166;p10" descr="WhatsApp Image 2021-02-01 at 08.53.00.jpeg"/>
          <p:cNvPicPr preferRelativeResize="0"/>
          <p:nvPr/>
        </p:nvPicPr>
        <p:blipFill rotWithShape="1">
          <a:blip r:embed="rId9">
            <a:alphaModFix/>
          </a:blip>
          <a:srcRect/>
          <a:stretch/>
        </p:blipFill>
        <p:spPr>
          <a:xfrm>
            <a:off x="456511" y="1258485"/>
            <a:ext cx="4020143" cy="5074737"/>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4788</TotalTime>
  <Words>770</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Trebuchet MS</vt:lpstr>
      <vt:lpstr>Helvetica Neue</vt:lpstr>
      <vt:lpstr>Arial</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Paterova O</cp:lastModifiedBy>
  <cp:revision>12</cp:revision>
  <dcterms:modified xsi:type="dcterms:W3CDTF">2021-12-14T05:47:23Z</dcterms:modified>
</cp:coreProperties>
</file>