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2" r:id="rId8"/>
    <p:sldId id="273" r:id="rId9"/>
    <p:sldId id="274" r:id="rId10"/>
    <p:sldId id="263" r:id="rId11"/>
    <p:sldId id="264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03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BQ58amRJh3anfDtob6sBSQ" TargetMode="External"/><Relationship Id="rId2" Type="http://schemas.openxmlformats.org/officeDocument/2006/relationships/hyperlink" Target="https://americanenglish.state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lideshare.net/ShellTerrell/10-apps-for-student-creativity/37-Technology_is_just_a_tool" TargetMode="External"/><Relationship Id="rId4" Type="http://schemas.openxmlformats.org/officeDocument/2006/relationships/hyperlink" Target="https://www.jumpstart.com/common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772400" cy="1470025"/>
          </a:xfrm>
        </p:spPr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Engaging Critical Thinking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2200" y="4419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Ibrayeva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Zhadyra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Zhanbolatkyzy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152400"/>
            <a:ext cx="2667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229600" cy="228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Activity 3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105400"/>
          </a:xfrm>
        </p:spPr>
        <p:txBody>
          <a:bodyPr/>
          <a:lstStyle/>
          <a:p>
            <a:pPr algn="ctr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Role plays and Verbal communication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Put  the students in small groups or teams to maximize speaking time for all.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Vary the tasks to make it interesting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Give learners choices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Use active listening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Thinking about food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304800" y="1066800"/>
            <a:ext cx="3427412" cy="2171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Card 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cs typeface="Arial" pitchFamily="34" charset="0"/>
              </a:rPr>
              <a:t>: Plan a menu for a wedding dinner for 200 guests using only chicken, ice-cream, bananas and carrots.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304800" y="3276600"/>
            <a:ext cx="3505200" cy="2819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Card B: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cs typeface="Arial" pitchFamily="34" charset="0"/>
              </a:rPr>
              <a:t>You are famous in the world sports. You will swim in a 20 km race at Manhattan Island next month. You need to gain weight but stay strong. What 5 foods will you eat daily and why?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34000" y="1066800"/>
            <a:ext cx="3011487" cy="22479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Card C: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cs typeface="Arial" pitchFamily="34" charset="0"/>
              </a:rPr>
              <a:t>It’s your job to make lunch for everyone at school today. You can cook your favorites. Prepare a shopping list.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5257800" y="3352800"/>
            <a:ext cx="3048000" cy="2667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Arial" pitchFamily="34" charset="0"/>
              </a:rPr>
              <a:t>Card D: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cs typeface="Arial" pitchFamily="34" charset="0"/>
              </a:rPr>
              <a:t>Your family is very sick.  One person has a cold, one person has a broken hand, and one person has the hiccups. What will you feed them to help them feel better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9004" y="6096000"/>
            <a:ext cx="91149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What card did you choose and what was your answer?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Activity 4</a:t>
            </a:r>
            <a:br>
              <a:rPr lang="en-US" b="1" dirty="0" smtClean="0"/>
            </a:br>
            <a:r>
              <a:rPr lang="en-US" b="1" dirty="0" smtClean="0"/>
              <a:t> Problem solving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Give  different  problems to different learners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Allow for open ended solutions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Encourage respect for other point of view and ways of thinking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Let learners create puzzles and problems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Problem Solving activity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Lost at sea</a:t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Each group is in a life boat and lost at sea.</a:t>
            </a:r>
            <a:br>
              <a:rPr lang="en-US" sz="2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Each group has a book of matches and things from the ship that sank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304800" y="1752600"/>
            <a:ext cx="3276600" cy="3352800"/>
          </a:xfrm>
          <a:prstGeom prst="roundRect">
            <a:avLst>
              <a:gd name="adj" fmla="val 16667"/>
            </a:avLst>
          </a:prstGeom>
          <a:solidFill>
            <a:srgbClr val="9BBB59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Arial" pitchFamily="34" charset="0"/>
              </a:rPr>
              <a:t>Group 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A large water boat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An axe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Mosquito repell</a:t>
            </a:r>
            <a:r>
              <a:rPr lang="en-US" sz="2000" dirty="0" smtClean="0">
                <a:latin typeface="Times New Roman" pitchFamily="18" charset="0"/>
                <a:cs typeface="Arial" pitchFamily="34" charset="0"/>
              </a:rPr>
              <a:t>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Map and compass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Candy bars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Fishing role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5638800" y="1752600"/>
            <a:ext cx="2895600" cy="3124200"/>
          </a:xfrm>
          <a:prstGeom prst="roundRect">
            <a:avLst>
              <a:gd name="adj" fmla="val 16667"/>
            </a:avLst>
          </a:prstGeom>
          <a:solidFill>
            <a:srgbClr val="8064A2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Group 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A shovel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Freeze-dried food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Satellite radio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Shark repellent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Rope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Plastic sheet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5029200"/>
            <a:ext cx="8686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Rank the items in order of importance, first individually (secretly) and then as a group. </a:t>
            </a:r>
          </a:p>
          <a:p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Create one list per group. Be ready to explain your choices.</a:t>
            </a:r>
            <a:r>
              <a:rPr lang="en-US" sz="2000" dirty="0" smtClean="0"/>
              <a:t>  </a:t>
            </a:r>
            <a:endParaRPr lang="ru-RU" sz="2000" dirty="0" smtClean="0"/>
          </a:p>
          <a:p>
            <a:r>
              <a:rPr lang="en-US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What card did you choose? What was the most important item? Why?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Resources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https://americanenglish.state.gov/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https://www.youtube.com/channel/UCBQ58amRJh3anfDtob6sBSQ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https://www.jumpstart.com/common/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https://www.slideshare.net/ShellTerrell/10-apps-for-student-creativity/37-Technology_is_just_a_tool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52800"/>
            <a:ext cx="9144000" cy="182880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What is critical thinking 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Why is it important nowadays?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What are some easy ways to make CT part of teaching and learning language?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4" descr="https://steemitimages.com/DQmZLccNUXFsRuLagsbvLgLzv99g8tJfU7s2jnS4cusdmRg/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154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Tell us what you think!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25447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72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 does critical thinking mean to you?</a:t>
            </a:r>
            <a:endParaRPr lang="ru-RU" sz="7200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28600"/>
            <a:ext cx="82296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Learner who thinks critically  can…</a:t>
            </a:r>
          </a:p>
          <a:p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1)organize thoughts;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2)ask relevant questions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3)give their ideas beyond the particular topic;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4)gather relevant information;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5) creatively sort through information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6)come to reliable questions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7) solve complicated problems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1380" y="0"/>
            <a:ext cx="198262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4373562"/>
          </a:xfrm>
        </p:spPr>
        <p:txBody>
          <a:bodyPr>
            <a:normAutofit/>
          </a:bodyPr>
          <a:lstStyle/>
          <a:p>
            <a:r>
              <a:rPr lang="en-US" sz="7200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is Critical thinking important nowadays?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98262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7162800" cy="1143000"/>
          </a:xfrm>
        </p:spPr>
        <p:txBody>
          <a:bodyPr>
            <a:noAutofit/>
          </a:bodyPr>
          <a:lstStyle/>
          <a:p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How can we help learners think critically?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s://www.richmondshare.com.br/wp-content/uploads/2018/10/Richmond-Blog_2018_10_21st-Century-Skills-for-Teachers-OK-1024x8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514600"/>
            <a:ext cx="5032375" cy="3566081"/>
          </a:xfrm>
          <a:prstGeom prst="rect">
            <a:avLst/>
          </a:prstGeom>
          <a:noFill/>
        </p:spPr>
      </p:pic>
      <p:pic>
        <p:nvPicPr>
          <p:cNvPr id="17412" name="Picture 4" descr="https://pbs.twimg.com/media/DjKJ_6_W0AARKi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2057400"/>
            <a:ext cx="2860675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b="1" i="1" dirty="0" smtClean="0">
                <a:latin typeface="Times New Roman" pitchFamily="18" charset="0"/>
                <a:cs typeface="Times New Roman" pitchFamily="18" charset="0"/>
              </a:rPr>
              <a:t>What are some easy ways to make CT part of teaching and learning language?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Activity 1</a:t>
            </a:r>
            <a:b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Facts and opinion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My  mom is the best mom on the Earth.</a:t>
            </a:r>
            <a:endParaRPr lang="ru-RU" dirty="0" smtClean="0"/>
          </a:p>
          <a:p>
            <a:r>
              <a:rPr lang="en-US" i="1" dirty="0" smtClean="0"/>
              <a:t>My dad is taller than your dad.</a:t>
            </a:r>
            <a:endParaRPr lang="ru-RU" dirty="0" smtClean="0"/>
          </a:p>
          <a:p>
            <a:r>
              <a:rPr lang="en-US" i="1" dirty="0" smtClean="0"/>
              <a:t>M</a:t>
            </a:r>
            <a:r>
              <a:rPr lang="en-US" i="1" dirty="0" smtClean="0"/>
              <a:t>y</a:t>
            </a:r>
            <a:r>
              <a:rPr lang="en-US" i="1" dirty="0" smtClean="0"/>
              <a:t> </a:t>
            </a:r>
            <a:r>
              <a:rPr lang="en-US" i="1" dirty="0" smtClean="0"/>
              <a:t>telephone number is difficult to memorize. </a:t>
            </a:r>
            <a:endParaRPr lang="ru-RU" dirty="0" smtClean="0"/>
          </a:p>
          <a:p>
            <a:r>
              <a:rPr lang="en-US" i="1" dirty="0" smtClean="0"/>
              <a:t>The deepest part of the ocean is 35.813 feet deep.</a:t>
            </a:r>
            <a:endParaRPr lang="ru-RU" dirty="0" smtClean="0"/>
          </a:p>
          <a:p>
            <a:r>
              <a:rPr lang="en-US" i="1" dirty="0" smtClean="0"/>
              <a:t>Dogs make better pets than turtles.</a:t>
            </a:r>
            <a:endParaRPr lang="ru-RU" dirty="0" smtClean="0"/>
          </a:p>
          <a:p>
            <a:r>
              <a:rPr lang="en-US" i="1" dirty="0" smtClean="0"/>
              <a:t>Smoking is bad for your health.</a:t>
            </a:r>
            <a:endParaRPr lang="ru-RU" dirty="0" smtClean="0"/>
          </a:p>
          <a:p>
            <a:r>
              <a:rPr lang="en-US" i="1" dirty="0" smtClean="0"/>
              <a:t>85 percent of all cases of lung cancer in the U.S are caused by smoking.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Activity 2</a:t>
            </a:r>
            <a:br>
              <a:rPr lang="en-US" b="1" dirty="0" smtClean="0"/>
            </a:br>
            <a:r>
              <a:rPr lang="en-US" b="1" dirty="0" smtClean="0"/>
              <a:t>Who is my hero?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00400"/>
          </a:xfrm>
        </p:spPr>
        <p:txBody>
          <a:bodyPr/>
          <a:lstStyle/>
          <a:p>
            <a:r>
              <a:rPr lang="en-US" i="1" dirty="0" smtClean="0"/>
              <a:t>-What is my definition of a “hero”?</a:t>
            </a:r>
            <a:endParaRPr lang="ru-RU" dirty="0" smtClean="0"/>
          </a:p>
          <a:p>
            <a:r>
              <a:rPr lang="en-US" i="1" dirty="0" smtClean="0"/>
              <a:t>-Who is a true hero to me?</a:t>
            </a:r>
            <a:endParaRPr lang="ru-RU" dirty="0" smtClean="0"/>
          </a:p>
          <a:p>
            <a:r>
              <a:rPr lang="en-US" i="1" dirty="0" smtClean="0"/>
              <a:t>- Why do I see this person as heroic?</a:t>
            </a:r>
            <a:endParaRPr lang="ru-RU" dirty="0" smtClean="0"/>
          </a:p>
          <a:p>
            <a:r>
              <a:rPr lang="en-US" i="1" dirty="0" smtClean="0"/>
              <a:t>-What do I learn from my “hero”?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486</Words>
  <PresentationFormat>Экран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Engaging Critical Thinking </vt:lpstr>
      <vt:lpstr>   What is critical thinking ?  Why is it important nowadays?  What are some easy ways to make CT part of teaching and learning language? </vt:lpstr>
      <vt:lpstr> Tell us what you think!  </vt:lpstr>
      <vt:lpstr>Слайд 4</vt:lpstr>
      <vt:lpstr>Why is Critical thinking important nowadays? </vt:lpstr>
      <vt:lpstr>How can we help learners think critically? </vt:lpstr>
      <vt:lpstr>Слайд 7</vt:lpstr>
      <vt:lpstr>Activity 1 Facts and opinion</vt:lpstr>
      <vt:lpstr>Activity 2 Who is my hero? </vt:lpstr>
      <vt:lpstr>Activity 3  </vt:lpstr>
      <vt:lpstr>Thinking about food </vt:lpstr>
      <vt:lpstr>Activity 4  Problem solving </vt:lpstr>
      <vt:lpstr>Problem Solving activity  Lost at sea  Each group is in a life boat and lost at sea. Each group has a book of matches and things from the ship that sank 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Critical Thinking</dc:title>
  <dc:creator>user</dc:creator>
  <cp:lastModifiedBy>user</cp:lastModifiedBy>
  <cp:revision>60</cp:revision>
  <dcterms:created xsi:type="dcterms:W3CDTF">2021-02-17T10:30:57Z</dcterms:created>
  <dcterms:modified xsi:type="dcterms:W3CDTF">2021-12-29T05:49:15Z</dcterms:modified>
</cp:coreProperties>
</file>