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648" r:id="rId1"/>
    <p:sldMasterId id="2147483675" r:id="rId2"/>
  </p:sldMasterIdLst>
  <p:notesMasterIdLst>
    <p:notesMasterId r:id="rId19"/>
  </p:notesMasterIdLst>
  <p:handoutMasterIdLst>
    <p:handoutMasterId r:id="rId20"/>
  </p:handoutMasterIdLst>
  <p:sldIdLst>
    <p:sldId id="404" r:id="rId3"/>
    <p:sldId id="427" r:id="rId4"/>
    <p:sldId id="447" r:id="rId5"/>
    <p:sldId id="448" r:id="rId6"/>
    <p:sldId id="449" r:id="rId7"/>
    <p:sldId id="450" r:id="rId8"/>
    <p:sldId id="451" r:id="rId9"/>
    <p:sldId id="461" r:id="rId10"/>
    <p:sldId id="452" r:id="rId11"/>
    <p:sldId id="453" r:id="rId12"/>
    <p:sldId id="454" r:id="rId13"/>
    <p:sldId id="456" r:id="rId14"/>
    <p:sldId id="457" r:id="rId15"/>
    <p:sldId id="458" r:id="rId16"/>
    <p:sldId id="460" r:id="rId17"/>
    <p:sldId id="442" r:id="rId18"/>
  </p:sldIdLst>
  <p:sldSz cx="8961438" cy="6721475"/>
  <p:notesSz cx="6743700" cy="9906000"/>
  <p:custDataLst>
    <p:tags r:id="rId21"/>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7">
          <p15:clr>
            <a:srgbClr val="A4A3A4"/>
          </p15:clr>
        </p15:guide>
        <p15:guide id="2" pos="2822">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5CC"/>
    <a:srgbClr val="0F82D2"/>
    <a:srgbClr val="808080"/>
    <a:srgbClr val="91AFFF"/>
    <a:srgbClr val="0029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3233" autoAdjust="0"/>
  </p:normalViewPr>
  <p:slideViewPr>
    <p:cSldViewPr snapToGrid="0" snapToObjects="1">
      <p:cViewPr>
        <p:scale>
          <a:sx n="128" d="100"/>
          <a:sy n="128" d="100"/>
        </p:scale>
        <p:origin x="1176" y="144"/>
      </p:cViewPr>
      <p:guideLst>
        <p:guide orient="horz" pos="2117"/>
        <p:guide pos="2822"/>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0"/>
    </p:cViewPr>
  </p:sorterViewPr>
  <p:notesViewPr>
    <p:cSldViewPr snapToGrid="0" snapToObjects="1">
      <p:cViewPr varScale="1">
        <p:scale>
          <a:sx n="60" d="100"/>
          <a:sy n="60" d="100"/>
        </p:scale>
        <p:origin x="2573" y="53"/>
      </p:cViewPr>
      <p:guideLst>
        <p:guide orient="horz" pos="312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65138" y="620713"/>
            <a:ext cx="5813425" cy="43592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123" name="Rectangle 3"/>
          <p:cNvSpPr>
            <a:spLocks noGrp="1" noChangeArrowheads="1"/>
          </p:cNvSpPr>
          <p:nvPr>
            <p:ph type="body" sz="quarter" idx="3"/>
          </p:nvPr>
        </p:nvSpPr>
        <p:spPr bwMode="auto">
          <a:xfrm>
            <a:off x="465138" y="5322888"/>
            <a:ext cx="5813425"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091012" y="9526072"/>
            <a:ext cx="187551"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278498" y="110252"/>
            <a:ext cx="65"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8788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09036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282147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05841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08385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25408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2788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51221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24462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97209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92874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31798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06279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36090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1238250"/>
            <a:ext cx="4454525" cy="3343275"/>
          </a:xfrm>
        </p:spPr>
      </p:sp>
      <p:sp>
        <p:nvSpPr>
          <p:cNvPr id="3" name="Notes Placeholder 2"/>
          <p:cNvSpPr>
            <a:spLocks noGrp="1"/>
          </p:cNvSpPr>
          <p:nvPr>
            <p:ph type="body" idx="1"/>
          </p:nvPr>
        </p:nvSpPr>
        <p:spPr>
          <a:xfrm>
            <a:off x="465138" y="5322889"/>
            <a:ext cx="5813425" cy="984885"/>
          </a:xfrm>
        </p:spPr>
        <p:txBody>
          <a:bodyPr/>
          <a:lstStyle/>
          <a:p>
            <a:endParaRPr lang="en-GB" dirty="0"/>
          </a:p>
        </p:txBody>
      </p:sp>
      <p:sp>
        <p:nvSpPr>
          <p:cNvPr id="4" name="Slide Number Placeholder 3"/>
          <p:cNvSpPr>
            <a:spLocks noGrp="1"/>
          </p:cNvSpPr>
          <p:nvPr>
            <p:ph type="sldNum" sz="quarter" idx="10"/>
          </p:nvPr>
        </p:nvSpPr>
        <p:spPr>
          <a:xfrm>
            <a:off x="6192978" y="9526072"/>
            <a:ext cx="85585" cy="184666"/>
          </a:xfrm>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29796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
          <p:cNvSpPr>
            <a:spLocks noGrp="1" noChangeArrowheads="1"/>
          </p:cNvSpPr>
          <p:nvPr>
            <p:ph type="title"/>
          </p:nvPr>
        </p:nvSpPr>
        <p:spPr bwMode="auto">
          <a:xfrm>
            <a:off x="171451" y="230392"/>
            <a:ext cx="861853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Tree>
    <p:extLst>
      <p:ext uri="{BB962C8B-B14F-4D97-AF65-F5344CB8AC3E}">
        <p14:creationId xmlns:p14="http://schemas.microsoft.com/office/powerpoint/2010/main" val="180639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74FA2-65A1-0B4D-BD04-9B270476ACE0}"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3747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7675" y="1568450"/>
            <a:ext cx="3956050"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568450"/>
            <a:ext cx="3957638"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74FA2-65A1-0B4D-BD04-9B270476ACE0}" type="datetimeFigureOut">
              <a:rPr lang="en-US" smtClean="0"/>
              <a:t>12/28/21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260135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74FA2-65A1-0B4D-BD04-9B270476ACE0}" type="datetimeFigureOut">
              <a:rPr lang="en-US" smtClean="0"/>
              <a:t>12/28/21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171690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74FA2-65A1-0B4D-BD04-9B270476ACE0}" type="datetimeFigureOut">
              <a:rPr lang="en-US" smtClean="0"/>
              <a:t>12/28/21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391131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74FA2-65A1-0B4D-BD04-9B270476ACE0}" type="datetimeFigureOut">
              <a:rPr lang="en-US" smtClean="0"/>
              <a:t>12/28/21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196983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674FA2-65A1-0B4D-BD04-9B270476ACE0}" type="datetimeFigureOut">
              <a:rPr lang="en-US" smtClean="0"/>
              <a:t>12/28/21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19488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55775" y="600075"/>
            <a:ext cx="5376863" cy="4033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674FA2-65A1-0B4D-BD04-9B270476ACE0}" type="datetimeFigureOut">
              <a:rPr lang="en-US" smtClean="0"/>
              <a:t>12/28/21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235225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74FA2-65A1-0B4D-BD04-9B270476ACE0}"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212624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269875"/>
            <a:ext cx="2016125" cy="5734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7675" y="269875"/>
            <a:ext cx="5897563" cy="573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74FA2-65A1-0B4D-BD04-9B270476ACE0}"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242845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8488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7824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7478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043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043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043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1513" y="2087563"/>
            <a:ext cx="7618412" cy="1441450"/>
          </a:xfrm>
        </p:spPr>
        <p:txBody>
          <a:bodyPr/>
          <a:lstStyle/>
          <a:p>
            <a:r>
              <a:rPr lang="en-US"/>
              <a:t>Click to edit Master title style</a:t>
            </a:r>
          </a:p>
        </p:txBody>
      </p:sp>
      <p:sp>
        <p:nvSpPr>
          <p:cNvPr id="3" name="Subtitle 2"/>
          <p:cNvSpPr>
            <a:spLocks noGrp="1"/>
          </p:cNvSpPr>
          <p:nvPr>
            <p:ph type="subTitle" idx="1"/>
          </p:nvPr>
        </p:nvSpPr>
        <p:spPr>
          <a:xfrm>
            <a:off x="1344613" y="3808413"/>
            <a:ext cx="6272212" cy="17176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674FA2-65A1-0B4D-BD04-9B270476ACE0}"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206782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74FA2-65A1-0B4D-BD04-9B270476ACE0}"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BEB7-F897-804E-98F3-3A8FD4AB9CE6}" type="slidenum">
              <a:rPr lang="en-US" smtClean="0"/>
              <a:t>‹#›</a:t>
            </a:fld>
            <a:endParaRPr lang="en-US"/>
          </a:p>
        </p:txBody>
      </p:sp>
    </p:spTree>
    <p:extLst>
      <p:ext uri="{BB962C8B-B14F-4D97-AF65-F5344CB8AC3E}">
        <p14:creationId xmlns:p14="http://schemas.microsoft.com/office/powerpoint/2010/main" val="11590992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34"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32"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tags" Target="../tags/tag20.xml"/><Relationship Id="rId10" Type="http://schemas.openxmlformats.org/officeDocument/2006/relationships/tags" Target="../tags/tag2.xml"/><Relationship Id="rId19" Type="http://schemas.openxmlformats.org/officeDocument/2006/relationships/tags" Target="../tags/tag11.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1.emf"/><Relationship Id="rId35" Type="http://schemas.openxmlformats.org/officeDocument/2006/relationships/image" Target="../media/image4.jpeg"/><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82447861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225"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0" y="0"/>
                        <a:ext cx="158750" cy="158750"/>
                      </a:xfrm>
                      <a:prstGeom prst="rect">
                        <a:avLst/>
                      </a:prstGeom>
                    </p:spPr>
                  </p:pic>
                </p:oleObj>
              </mc:Fallback>
            </mc:AlternateContent>
          </a:graphicData>
        </a:graphic>
      </p:graphicFrame>
      <p:sp>
        <p:nvSpPr>
          <p:cNvPr id="10" name="1. On-page tracker" hidden="1"/>
          <p:cNvSpPr>
            <a:spLocks noChangeArrowheads="1"/>
          </p:cNvSpPr>
          <p:nvPr/>
        </p:nvSpPr>
        <p:spPr bwMode="auto">
          <a:xfrm>
            <a:off x="171451" y="10321"/>
            <a:ext cx="85921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3. Unit of measure" hidden="1"/>
          <p:cNvSpPr txBox="1">
            <a:spLocks noChangeArrowheads="1"/>
          </p:cNvSpPr>
          <p:nvPr/>
        </p:nvSpPr>
        <p:spPr bwMode="auto">
          <a:xfrm>
            <a:off x="171451" y="604352"/>
            <a:ext cx="86185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2000" baseline="0" noProof="0" dirty="0">
                <a:solidFill>
                  <a:srgbClr val="808080"/>
                </a:solidFill>
                <a:latin typeface="+mn-lt"/>
              </a:rPr>
              <a:t>Unit of measure</a:t>
            </a:r>
          </a:p>
        </p:txBody>
      </p:sp>
      <p:grpSp>
        <p:nvGrpSpPr>
          <p:cNvPr id="6" name="Slide Elements" hidden="1"/>
          <p:cNvGrpSpPr/>
          <p:nvPr/>
        </p:nvGrpSpPr>
        <p:grpSpPr>
          <a:xfrm>
            <a:off x="171452" y="6290147"/>
            <a:ext cx="8201023" cy="353777"/>
            <a:chOff x="171451" y="6299672"/>
            <a:chExt cx="8618537" cy="353777"/>
          </a:xfrm>
        </p:grpSpPr>
        <p:sp>
          <p:nvSpPr>
            <p:cNvPr id="13" name="4. Footnote"/>
            <p:cNvSpPr txBox="1">
              <a:spLocks noChangeArrowheads="1"/>
            </p:cNvSpPr>
            <p:nvPr/>
          </p:nvSpPr>
          <p:spPr bwMode="auto">
            <a:xfrm>
              <a:off x="171451" y="6299672"/>
              <a:ext cx="8618537"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a:latin typeface="+mn-lt"/>
                </a:rPr>
                <a:t>1 Footnote</a:t>
              </a:r>
            </a:p>
          </p:txBody>
        </p:sp>
        <p:sp>
          <p:nvSpPr>
            <p:cNvPr id="14" name="5. Source"/>
            <p:cNvSpPr>
              <a:spLocks noChangeArrowheads="1"/>
            </p:cNvSpPr>
            <p:nvPr/>
          </p:nvSpPr>
          <p:spPr bwMode="auto">
            <a:xfrm>
              <a:off x="171452" y="6499561"/>
              <a:ext cx="8618536"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1000" baseline="0" noProof="0" dirty="0">
                  <a:solidFill>
                    <a:schemeClr val="tx1"/>
                  </a:solidFill>
                  <a:latin typeface="+mn-lt"/>
                </a:rPr>
                <a:t>SOURCE: Source</a:t>
              </a:r>
            </a:p>
          </p:txBody>
        </p:sp>
      </p:grpSp>
      <p:grpSp>
        <p:nvGrpSpPr>
          <p:cNvPr id="15" name="ACET" hidden="1"/>
          <p:cNvGrpSpPr>
            <a:grpSpLocks/>
          </p:cNvGrpSpPr>
          <p:nvPr/>
        </p:nvGrpSpPr>
        <p:grpSpPr bwMode="auto">
          <a:xfrm>
            <a:off x="1452563" y="1740354"/>
            <a:ext cx="43021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grpSp>
        <p:nvGrpSpPr>
          <p:cNvPr id="23" name="LegendBoxes" hidden="1"/>
          <p:cNvGrpSpPr>
            <a:grpSpLocks/>
          </p:cNvGrpSpPr>
          <p:nvPr/>
        </p:nvGrpSpPr>
        <p:grpSpPr bwMode="auto">
          <a:xfrm>
            <a:off x="8026400" y="296150"/>
            <a:ext cx="763588" cy="996951"/>
            <a:chOff x="4936" y="176"/>
            <a:chExt cx="481" cy="628"/>
          </a:xfrm>
        </p:grpSpPr>
        <p:sp>
          <p:nvSpPr>
            <p:cNvPr id="24" name="Legend1"/>
            <p:cNvSpPr>
              <a:spLocks noChangeArrowheads="1"/>
            </p:cNvSpPr>
            <p:nvPr/>
          </p:nvSpPr>
          <p:spPr bwMode="auto">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26" name="Legend2"/>
            <p:cNvSpPr>
              <a:spLocks noChangeArrowheads="1"/>
            </p:cNvSpPr>
            <p:nvPr/>
          </p:nvSpPr>
          <p:spPr bwMode="auto">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28" name="Legend3"/>
            <p:cNvSpPr>
              <a:spLocks noChangeArrowheads="1"/>
            </p:cNvSpPr>
            <p:nvPr/>
          </p:nvSpPr>
          <p:spPr bwMode="auto">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30" name="Legend4"/>
            <p:cNvSpPr>
              <a:spLocks noChangeArrowheads="1"/>
            </p:cNvSpPr>
            <p:nvPr/>
          </p:nvSpPr>
          <p:spPr bwMode="auto">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32" name="LegendLines" hidden="1"/>
          <p:cNvGrpSpPr>
            <a:grpSpLocks/>
          </p:cNvGrpSpPr>
          <p:nvPr/>
        </p:nvGrpSpPr>
        <p:grpSpPr bwMode="auto">
          <a:xfrm>
            <a:off x="7718425" y="296150"/>
            <a:ext cx="1071563" cy="730251"/>
            <a:chOff x="4750" y="176"/>
            <a:chExt cx="675" cy="460"/>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36" name="Legend1"/>
            <p:cNvSpPr>
              <a:spLocks noChangeArrowheads="1"/>
            </p:cNvSpPr>
            <p:nvPr/>
          </p:nvSpPr>
          <p:spPr bwMode="auto">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7" name="Legend2"/>
            <p:cNvSpPr>
              <a:spLocks noChangeArrowheads="1"/>
            </p:cNvSpPr>
            <p:nvPr/>
          </p:nvSpPr>
          <p:spPr bwMode="auto">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8" name="Legend3"/>
            <p:cNvSpPr>
              <a:spLocks noChangeArrowheads="1"/>
            </p:cNvSpPr>
            <p:nvPr/>
          </p:nvSpPr>
          <p:spPr bwMode="auto">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39" name="McKSticker" hidden="1"/>
          <p:cNvGrpSpPr/>
          <p:nvPr/>
        </p:nvGrpSpPr>
        <p:grpSpPr bwMode="auto">
          <a:xfrm>
            <a:off x="7723093" y="296150"/>
            <a:ext cx="1066895" cy="212366"/>
            <a:chOff x="7673880" y="285750"/>
            <a:chExt cx="1066895" cy="212366"/>
          </a:xfrm>
        </p:grpSpPr>
        <p:sp>
          <p:nvSpPr>
            <p:cNvPr id="4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41" name="AutoShape 31"/>
            <p:cNvCxnSpPr>
              <a:cxnSpLocks noChangeShapeType="1"/>
              <a:stCxn id="40" idx="2"/>
              <a:endCxn id="4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2" name="AutoShape 32"/>
            <p:cNvCxnSpPr>
              <a:cxnSpLocks noChangeShapeType="1"/>
              <a:stCxn id="40" idx="4"/>
              <a:endCxn id="4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3" name="LegendMoons" hidden="1"/>
          <p:cNvGrpSpPr/>
          <p:nvPr/>
        </p:nvGrpSpPr>
        <p:grpSpPr>
          <a:xfrm>
            <a:off x="7959558" y="296150"/>
            <a:ext cx="830430" cy="1306516"/>
            <a:chOff x="7002295" y="1393115"/>
            <a:chExt cx="830430" cy="1306516"/>
          </a:xfrm>
        </p:grpSpPr>
        <p:grpSp>
          <p:nvGrpSpPr>
            <p:cNvPr id="45" name="MoonLegend2"/>
            <p:cNvGrpSpPr>
              <a:grpSpLocks noChangeAspect="1"/>
            </p:cNvGrpSpPr>
            <p:nvPr>
              <p:custDataLst>
                <p:tags r:id="rId14"/>
              </p:custDataLst>
            </p:nvPr>
          </p:nvGrpSpPr>
          <p:grpSpPr bwMode="auto">
            <a:xfrm>
              <a:off x="7002295" y="1667356"/>
              <a:ext cx="209550" cy="209551"/>
              <a:chOff x="1694" y="2044"/>
              <a:chExt cx="160" cy="160"/>
            </a:xfrm>
          </p:grpSpPr>
          <p:sp>
            <p:nvSpPr>
              <p:cNvPr id="60" name="Oval 41"/>
              <p:cNvSpPr>
                <a:spLocks noChangeAspect="1" noChangeArrowheads="1"/>
              </p:cNvSpPr>
              <p:nvPr>
                <p:custDataLst>
                  <p:tags r:id="rId27"/>
                </p:custDataLst>
              </p:nvPr>
            </p:nvSpPr>
            <p:spPr bwMode="auto">
              <a:xfrm>
                <a:off x="1694" y="2044"/>
                <a:ext cx="160" cy="160"/>
              </a:xfrm>
              <a:prstGeom prst="ellipse">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61" name="Arc 42"/>
              <p:cNvSpPr>
                <a:spLocks noChangeAspect="1"/>
              </p:cNvSpPr>
              <p:nvPr>
                <p:custDataLst>
                  <p:tags r:id="rId28"/>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46" name="MoonLegend4"/>
            <p:cNvGrpSpPr>
              <a:grpSpLocks noChangeAspect="1"/>
            </p:cNvGrpSpPr>
            <p:nvPr>
              <p:custDataLst>
                <p:tags r:id="rId15"/>
              </p:custDataLst>
            </p:nvPr>
          </p:nvGrpSpPr>
          <p:grpSpPr bwMode="auto">
            <a:xfrm>
              <a:off x="7002295" y="2215838"/>
              <a:ext cx="209550" cy="209551"/>
              <a:chOff x="4495" y="1198"/>
              <a:chExt cx="160" cy="160"/>
            </a:xfrm>
          </p:grpSpPr>
          <p:sp>
            <p:nvSpPr>
              <p:cNvPr id="58" name="Oval 47"/>
              <p:cNvSpPr>
                <a:spLocks noChangeAspect="1" noChangeArrowheads="1"/>
              </p:cNvSpPr>
              <p:nvPr>
                <p:custDataLst>
                  <p:tags r:id="rId25"/>
                </p:custDataLst>
              </p:nvPr>
            </p:nvSpPr>
            <p:spPr bwMode="auto">
              <a:xfrm>
                <a:off x="4495" y="1198"/>
                <a:ext cx="160" cy="160"/>
              </a:xfrm>
              <a:prstGeom prst="ellipse">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59"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sp>
          <p:nvSpPr>
            <p:cNvPr id="48" name="Legend1"/>
            <p:cNvSpPr>
              <a:spLocks noChangeArrowheads="1"/>
            </p:cNvSpPr>
            <p:nvPr/>
          </p:nvSpPr>
          <p:spPr bwMode="auto">
            <a:xfrm>
              <a:off x="7322970" y="140581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49" name="Legend2"/>
            <p:cNvSpPr>
              <a:spLocks noChangeArrowheads="1"/>
            </p:cNvSpPr>
            <p:nvPr/>
          </p:nvSpPr>
          <p:spPr bwMode="auto">
            <a:xfrm>
              <a:off x="7322970" y="168045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50" name="Legend3"/>
            <p:cNvSpPr>
              <a:spLocks noChangeArrowheads="1"/>
            </p:cNvSpPr>
            <p:nvPr/>
          </p:nvSpPr>
          <p:spPr bwMode="auto">
            <a:xfrm>
              <a:off x="7322970" y="195509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51" name="Legend4"/>
            <p:cNvSpPr>
              <a:spLocks noChangeArrowheads="1"/>
            </p:cNvSpPr>
            <p:nvPr/>
          </p:nvSpPr>
          <p:spPr bwMode="auto">
            <a:xfrm>
              <a:off x="7322970" y="222655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52" name="Legend5"/>
            <p:cNvSpPr>
              <a:spLocks noChangeArrowheads="1"/>
            </p:cNvSpPr>
            <p:nvPr/>
          </p:nvSpPr>
          <p:spPr bwMode="auto">
            <a:xfrm>
              <a:off x="7322970" y="250278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53" name="MoonLegend3"/>
            <p:cNvGrpSpPr>
              <a:grpSpLocks noChangeAspect="1"/>
            </p:cNvGrpSpPr>
            <p:nvPr>
              <p:custDataLst>
                <p:tags r:id="rId16"/>
              </p:custDataLst>
            </p:nvPr>
          </p:nvGrpSpPr>
          <p:grpSpPr bwMode="auto">
            <a:xfrm>
              <a:off x="7002295" y="1941597"/>
              <a:ext cx="209550" cy="209551"/>
              <a:chOff x="4495" y="1198"/>
              <a:chExt cx="160" cy="160"/>
            </a:xfrm>
          </p:grpSpPr>
          <p:sp>
            <p:nvSpPr>
              <p:cNvPr id="54" name="Oval 47"/>
              <p:cNvSpPr>
                <a:spLocks noChangeAspect="1" noChangeArrowheads="1"/>
              </p:cNvSpPr>
              <p:nvPr>
                <p:custDataLst>
                  <p:tags r:id="rId23"/>
                </p:custDataLst>
              </p:nvPr>
            </p:nvSpPr>
            <p:spPr bwMode="auto">
              <a:xfrm>
                <a:off x="4495" y="1198"/>
                <a:ext cx="160" cy="160"/>
              </a:xfrm>
              <a:prstGeom prst="ellipse">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55"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64" name="MoonLegend5"/>
            <p:cNvGrpSpPr>
              <a:grpSpLocks noChangeAspect="1"/>
            </p:cNvGrpSpPr>
            <p:nvPr userDrawn="1">
              <p:custDataLst>
                <p:tags r:id="rId17"/>
              </p:custDataLst>
            </p:nvPr>
          </p:nvGrpSpPr>
          <p:grpSpPr bwMode="auto">
            <a:xfrm>
              <a:off x="7002295" y="2490080"/>
              <a:ext cx="209550" cy="209551"/>
              <a:chOff x="4495" y="1198"/>
              <a:chExt cx="160" cy="160"/>
            </a:xfrm>
          </p:grpSpPr>
          <p:sp>
            <p:nvSpPr>
              <p:cNvPr id="65" name="Oval 47"/>
              <p:cNvSpPr>
                <a:spLocks noChangeAspect="1" noChangeArrowheads="1"/>
              </p:cNvSpPr>
              <p:nvPr>
                <p:custDataLst>
                  <p:tags r:id="rId21"/>
                </p:custDataLst>
              </p:nvPr>
            </p:nvSpPr>
            <p:spPr bwMode="auto">
              <a:xfrm>
                <a:off x="4495" y="1198"/>
                <a:ext cx="160" cy="160"/>
              </a:xfrm>
              <a:prstGeom prst="ellipse">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66" name="Arc 48"/>
              <p:cNvSpPr>
                <a:spLocks noChangeAspect="1"/>
              </p:cNvSpPr>
              <p:nvPr>
                <p:custDataLst>
                  <p:tags r:id="rId22"/>
                </p:custDataLst>
              </p:nvPr>
            </p:nvSpPr>
            <p:spPr bwMode="auto">
              <a:xfrm>
                <a:off x="4495" y="1198"/>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67" name="MoonLegend1"/>
            <p:cNvGrpSpPr>
              <a:grpSpLocks noChangeAspect="1"/>
            </p:cNvGrpSpPr>
            <p:nvPr userDrawn="1">
              <p:custDataLst>
                <p:tags r:id="rId18"/>
              </p:custDataLst>
            </p:nvPr>
          </p:nvGrpSpPr>
          <p:grpSpPr bwMode="auto">
            <a:xfrm>
              <a:off x="7002295" y="1393115"/>
              <a:ext cx="209550" cy="209551"/>
              <a:chOff x="4495" y="1198"/>
              <a:chExt cx="160" cy="160"/>
            </a:xfrm>
          </p:grpSpPr>
          <p:sp>
            <p:nvSpPr>
              <p:cNvPr id="68" name="Oval 47"/>
              <p:cNvSpPr>
                <a:spLocks noChangeAspect="1" noChangeArrowheads="1"/>
              </p:cNvSpPr>
              <p:nvPr>
                <p:custDataLst>
                  <p:tags r:id="rId19"/>
                </p:custDataLst>
              </p:nvPr>
            </p:nvSpPr>
            <p:spPr bwMode="auto">
              <a:xfrm>
                <a:off x="4495" y="1198"/>
                <a:ext cx="160" cy="160"/>
              </a:xfrm>
              <a:prstGeom prst="ellipse">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69"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grpSp>
        <p:nvGrpSpPr>
          <p:cNvPr id="56" name="Moon" hidden="1"/>
          <p:cNvGrpSpPr>
            <a:grpSpLocks noChangeAspect="1"/>
          </p:cNvGrpSpPr>
          <p:nvPr userDrawn="1">
            <p:custDataLst>
              <p:tags r:id="rId11"/>
            </p:custDataLst>
          </p:nvPr>
        </p:nvGrpSpPr>
        <p:grpSpPr bwMode="auto">
          <a:xfrm>
            <a:off x="6850242" y="822408"/>
            <a:ext cx="254000" cy="254000"/>
            <a:chOff x="1600" y="1600"/>
            <a:chExt cx="160" cy="160"/>
          </a:xfrm>
        </p:grpSpPr>
        <p:sp>
          <p:nvSpPr>
            <p:cNvPr id="62" name="Oval 90"/>
            <p:cNvSpPr>
              <a:spLocks noChangeAspect="1" noChangeArrowheads="1"/>
            </p:cNvSpPr>
            <p:nvPr>
              <p:custDataLst>
                <p:tags r:id="rId12"/>
              </p:custDataLst>
            </p:nvPr>
          </p:nvSpPr>
          <p:spPr bwMode="auto">
            <a:xfrm>
              <a:off x="1600" y="1600"/>
              <a:ext cx="160" cy="160"/>
            </a:xfrm>
            <a:prstGeom prst="ellipse">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Arc 91"/>
            <p:cNvSpPr>
              <a:spLocks noChangeAspect="1"/>
            </p:cNvSpPr>
            <p:nvPr>
              <p:custDataLst>
                <p:tags r:id="rId13"/>
              </p:custDataLst>
            </p:nvPr>
          </p:nvSpPr>
          <p:spPr bwMode="auto">
            <a:xfrm>
              <a:off x="1600" y="1600"/>
              <a:ext cx="160" cy="160"/>
            </a:xfrm>
            <a:prstGeom prst="arc">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1" name="Picture 70"/>
          <p:cNvPicPr/>
          <p:nvPr/>
        </p:nvPicPr>
        <p:blipFill>
          <a:blip r:embed="rId31" cstate="print">
            <a:alphaModFix amt="75000"/>
            <a:extLst>
              <a:ext uri="{BEBA8EAE-BF5A-486C-A8C5-ECC9F3942E4B}">
                <a14:imgProps xmlns:a14="http://schemas.microsoft.com/office/drawing/2010/main">
                  <a14:imgLayer r:embed="rId32">
                    <a14:imgEffect>
                      <a14:artisticLineDrawing trans="60000"/>
                    </a14:imgEffect>
                  </a14:imgLayer>
                </a14:imgProps>
              </a:ext>
              <a:ext uri="{28A0092B-C50C-407E-A947-70E740481C1C}">
                <a14:useLocalDpi xmlns:a14="http://schemas.microsoft.com/office/drawing/2010/main" val="0"/>
              </a:ext>
            </a:extLst>
          </a:blip>
          <a:stretch>
            <a:fillRect/>
          </a:stretch>
        </p:blipFill>
        <p:spPr>
          <a:xfrm>
            <a:off x="-2571" y="6290789"/>
            <a:ext cx="8972198" cy="449139"/>
          </a:xfrm>
          <a:prstGeom prst="rect">
            <a:avLst/>
          </a:prstGeom>
          <a:extLst>
            <a:ext uri="{FAA26D3D-D897-4be2-8F04-BA451C77F1D7}">
              <ma14:placeholderFlag xmlns:ma14="http://schemas.microsoft.com/office/mac/drawingml/2011/main" xmlns=""/>
            </a:ext>
          </a:extLst>
        </p:spPr>
      </p:pic>
      <p:pic>
        <p:nvPicPr>
          <p:cNvPr id="72" name="Picture 71"/>
          <p:cNvPicPr/>
          <p:nvPr/>
        </p:nvPicPr>
        <p:blipFill>
          <a:blip r:embed="rId33" cstate="print">
            <a:alphaModFix amt="75000"/>
            <a:extLst>
              <a:ext uri="{BEBA8EAE-BF5A-486C-A8C5-ECC9F3942E4B}">
                <a14:imgProps xmlns:a14="http://schemas.microsoft.com/office/drawing/2010/main">
                  <a14:imgLayer r:embed="rId34">
                    <a14:imgEffect>
                      <a14:artisticLineDrawing trans="60000"/>
                    </a14:imgEffect>
                  </a14:imgLayer>
                </a14:imgProps>
              </a:ext>
              <a:ext uri="{28A0092B-C50C-407E-A947-70E740481C1C}">
                <a14:useLocalDpi xmlns:a14="http://schemas.microsoft.com/office/drawing/2010/main" val="0"/>
              </a:ext>
            </a:extLst>
          </a:blip>
          <a:stretch>
            <a:fillRect/>
          </a:stretch>
        </p:blipFill>
        <p:spPr>
          <a:xfrm>
            <a:off x="-2571" y="5691654"/>
            <a:ext cx="8972198" cy="1048275"/>
          </a:xfrm>
          <a:prstGeom prst="rect">
            <a:avLst/>
          </a:prstGeom>
          <a:extLst>
            <a:ext uri="{FAA26D3D-D897-4be2-8F04-BA451C77F1D7}">
              <ma14:placeholderFlag xmlns:ma14="http://schemas.microsoft.com/office/mac/drawingml/2011/main" xmlns=""/>
            </a:ext>
          </a:extLst>
        </p:spPr>
      </p:pic>
      <p:pic>
        <p:nvPicPr>
          <p:cNvPr id="75" name="Picture 74"/>
          <p:cNvPicPr/>
          <p:nvPr/>
        </p:nvPicPr>
        <p:blipFill>
          <a:blip r:embed="rId35">
            <a:extLst>
              <a:ext uri="{28A0092B-C50C-407E-A947-70E740481C1C}">
                <a14:useLocalDpi xmlns:a14="http://schemas.microsoft.com/office/drawing/2010/main" val="0"/>
              </a:ext>
            </a:extLst>
          </a:blip>
          <a:stretch>
            <a:fillRect/>
          </a:stretch>
        </p:blipFill>
        <p:spPr>
          <a:xfrm>
            <a:off x="60509" y="5577284"/>
            <a:ext cx="937674" cy="1193410"/>
          </a:xfrm>
          <a:prstGeom prst="rect">
            <a:avLst/>
          </a:prstGeom>
          <a:extLst>
            <a:ext uri="{FAA26D3D-D897-4be2-8F04-BA451C77F1D7}">
              <ma14:placeholderFlag xmlns:ma14="http://schemas.microsoft.com/office/mac/drawingml/2011/main" xmlns=""/>
            </a:ext>
          </a:extLst>
        </p:spPr>
      </p:pic>
      <p:sp>
        <p:nvSpPr>
          <p:cNvPr id="76" name="Rectangle 75"/>
          <p:cNvSpPr/>
          <p:nvPr userDrawn="1"/>
        </p:nvSpPr>
        <p:spPr>
          <a:xfrm rot="20936024">
            <a:off x="1853877" y="5785459"/>
            <a:ext cx="2237510" cy="706040"/>
          </a:xfrm>
          <a:prstGeom prst="rect">
            <a:avLst/>
          </a:prstGeom>
        </p:spPr>
        <p:txBody>
          <a:bodyPr wrap="square" lIns="89611" tIns="44806" rIns="89611" bIns="44806">
            <a:spAutoFit/>
          </a:bodyPr>
          <a:lstStyle/>
          <a:p>
            <a:r>
              <a:rPr lang="en-US" sz="2000" b="1" i="1" baseline="0" dirty="0">
                <a:solidFill>
                  <a:schemeClr val="bg1"/>
                </a:solidFill>
                <a:latin typeface="Comic Sans MS"/>
              </a:rPr>
              <a:t>Unicorn Language</a:t>
            </a:r>
            <a:endParaRPr lang="en-GB" sz="2000" b="1" baseline="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71" r:id="rId2"/>
    <p:sldLayoutId id="2147483699" r:id="rId3"/>
    <p:sldLayoutId id="2147483700" r:id="rId4"/>
    <p:sldLayoutId id="2147483701" r:id="rId5"/>
    <p:sldLayoutId id="2147483702" r:id="rId6"/>
    <p:sldLayoutId id="2147483703" r:id="rId7"/>
  </p:sldLayoutIdLst>
  <p:hf hdr="0" ftr="0" dt="0"/>
  <p:txStyles>
    <p:title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269875"/>
            <a:ext cx="8066088" cy="1119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7675" y="1568450"/>
            <a:ext cx="8066088" cy="4435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47675" y="6229350"/>
            <a:ext cx="2090738" cy="35877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4FA2-65A1-0B4D-BD04-9B270476ACE0}" type="datetimeFigureOut">
              <a:rPr lang="en-US" smtClean="0"/>
              <a:t>12/28/21</a:t>
            </a:fld>
            <a:endParaRPr lang="en-US"/>
          </a:p>
        </p:txBody>
      </p:sp>
      <p:sp>
        <p:nvSpPr>
          <p:cNvPr id="5" name="Footer Placeholder 4"/>
          <p:cNvSpPr>
            <a:spLocks noGrp="1"/>
          </p:cNvSpPr>
          <p:nvPr>
            <p:ph type="ftr" sz="quarter" idx="3"/>
          </p:nvPr>
        </p:nvSpPr>
        <p:spPr>
          <a:xfrm>
            <a:off x="3062288" y="6229350"/>
            <a:ext cx="2836862" cy="358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23025" y="6229350"/>
            <a:ext cx="2090738" cy="358775"/>
          </a:xfrm>
          <a:prstGeom prst="rect">
            <a:avLst/>
          </a:prstGeom>
        </p:spPr>
        <p:txBody>
          <a:bodyPr vert="horz" lIns="91440" tIns="45720" rIns="91440" bIns="45720" rtlCol="0" anchor="ctr"/>
          <a:lstStyle>
            <a:lvl1pPr algn="r">
              <a:defRPr sz="1200">
                <a:solidFill>
                  <a:schemeClr val="tx1">
                    <a:tint val="75000"/>
                  </a:schemeClr>
                </a:solidFill>
              </a:defRPr>
            </a:lvl1pPr>
          </a:lstStyle>
          <a:p>
            <a:fld id="{BE73BEB7-F897-804E-98F3-3A8FD4AB9CE6}" type="slidenum">
              <a:rPr lang="en-US" smtClean="0"/>
              <a:t>‹#›</a:t>
            </a:fld>
            <a:endParaRPr lang="en-US"/>
          </a:p>
        </p:txBody>
      </p:sp>
    </p:spTree>
    <p:extLst>
      <p:ext uri="{BB962C8B-B14F-4D97-AF65-F5344CB8AC3E}">
        <p14:creationId xmlns:p14="http://schemas.microsoft.com/office/powerpoint/2010/main" val="924986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rammar-monster.com/glossary/aspect.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rammar-monster.com/glossary/aspect.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rammar-monster.com/glossary/simple_aspect.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rammar-monster.com/glossary/perfect_progressive_aspect.htm" TargetMode="External"/><Relationship Id="rId5" Type="http://schemas.openxmlformats.org/officeDocument/2006/relationships/hyperlink" Target="https://www.grammar-monster.com/glossary/progressive_aspect.htm" TargetMode="External"/><Relationship Id="rId4" Type="http://schemas.openxmlformats.org/officeDocument/2006/relationships/hyperlink" Target="https://www.grammar-monster.com/glossary/perfect_aspect.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81618" cy="639638"/>
          </a:xfrm>
          <a:prstGeom prst="rect">
            <a:avLst/>
          </a:prstGeom>
        </p:spPr>
        <p:txBody>
          <a:bodyPr lIns="89611" tIns="44806" rIns="89611" bIns="44806">
            <a:normAutofit fontScale="975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endParaRPr lang="en-GB" sz="3200" dirty="0">
              <a:solidFill>
                <a:srgbClr val="002060"/>
              </a:solidFill>
            </a:endParaRP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871275"/>
            <a:ext cx="7481618" cy="1295724"/>
          </a:xfrm>
          <a:prstGeom prst="rect">
            <a:avLst/>
          </a:prstGeom>
        </p:spPr>
        <p:txBody>
          <a:bodyPr lIns="89611" tIns="44806" rIns="89611" bIns="44806">
            <a:normAutofit fontScale="25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7000" b="0" dirty="0"/>
              <a:t>Unicorn Language and Consulting (Unicorn for short) is a business registered in the UK. The director and owner is Robert Sim, who lives near Edinburgh, in Scotland. The manager for Kazakhstan is Aliya </a:t>
            </a:r>
            <a:r>
              <a:rPr lang="en-GB" sz="7000" b="0" dirty="0" err="1"/>
              <a:t>Sanatova</a:t>
            </a:r>
            <a:r>
              <a:rPr lang="en-GB" sz="7000" b="0" dirty="0"/>
              <a:t>, who is based in Nur-Sultan.</a:t>
            </a:r>
          </a:p>
          <a:p>
            <a:br>
              <a:rPr lang="en-GB" sz="7000" b="0" dirty="0"/>
            </a:br>
            <a:br>
              <a:rPr lang="en-GB" sz="4800" b="0" dirty="0"/>
            </a:br>
            <a:endParaRPr lang="en-GB" sz="4800" dirty="0"/>
          </a:p>
          <a:p>
            <a:endParaRPr lang="en-GB" sz="4700" dirty="0"/>
          </a:p>
          <a:p>
            <a:r>
              <a:rPr lang="en-GB" sz="2600" dirty="0">
                <a:solidFill>
                  <a:srgbClr val="002060"/>
                </a:solidFill>
              </a:rPr>
              <a:t> </a:t>
            </a:r>
          </a:p>
        </p:txBody>
      </p:sp>
      <p:sp>
        <p:nvSpPr>
          <p:cNvPr id="4" name="Title 1">
            <a:extLst>
              <a:ext uri="{FF2B5EF4-FFF2-40B4-BE49-F238E27FC236}">
                <a16:creationId xmlns:a16="http://schemas.microsoft.com/office/drawing/2014/main" id="{E28DFBC0-1986-4D42-A82F-269CEDA04E2F}"/>
              </a:ext>
            </a:extLst>
          </p:cNvPr>
          <p:cNvSpPr txBox="1">
            <a:spLocks/>
          </p:cNvSpPr>
          <p:nvPr/>
        </p:nvSpPr>
        <p:spPr>
          <a:xfrm>
            <a:off x="361120" y="1075633"/>
            <a:ext cx="7645742" cy="795642"/>
          </a:xfrm>
          <a:prstGeom prst="rect">
            <a:avLst/>
          </a:prstGeom>
        </p:spPr>
        <p:txBody>
          <a:bodyPr lIns="89611" tIns="44806" rIns="89611" bIns="44806">
            <a:normAutofit fontScale="25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11200" dirty="0"/>
              <a:t>The people</a:t>
            </a:r>
            <a:endParaRPr lang="en-GB" sz="21600" dirty="0"/>
          </a:p>
          <a:p>
            <a:br>
              <a:rPr lang="en-GB" sz="4800" b="0" dirty="0"/>
            </a:br>
            <a:endParaRPr lang="en-GB" sz="4800" dirty="0"/>
          </a:p>
          <a:p>
            <a:endParaRPr lang="en-GB" sz="4700" dirty="0"/>
          </a:p>
          <a:p>
            <a:r>
              <a:rPr lang="en-GB" sz="2600" dirty="0">
                <a:solidFill>
                  <a:srgbClr val="002060"/>
                </a:solidFill>
              </a:rPr>
              <a:t> </a:t>
            </a:r>
          </a:p>
        </p:txBody>
      </p:sp>
      <p:sp>
        <p:nvSpPr>
          <p:cNvPr id="2" name="Rectangle 1">
            <a:extLst>
              <a:ext uri="{FF2B5EF4-FFF2-40B4-BE49-F238E27FC236}">
                <a16:creationId xmlns:a16="http://schemas.microsoft.com/office/drawing/2014/main" id="{6EDABFC8-DA00-2C40-83A2-2949EB176097}"/>
              </a:ext>
            </a:extLst>
          </p:cNvPr>
          <p:cNvSpPr/>
          <p:nvPr/>
        </p:nvSpPr>
        <p:spPr>
          <a:xfrm>
            <a:off x="337674" y="3166999"/>
            <a:ext cx="7481618" cy="1200329"/>
          </a:xfrm>
          <a:prstGeom prst="rect">
            <a:avLst/>
          </a:prstGeom>
        </p:spPr>
        <p:txBody>
          <a:bodyPr wrap="square">
            <a:spAutoFit/>
          </a:bodyPr>
          <a:lstStyle/>
          <a:p>
            <a:pPr defTabSz="895350">
              <a:lnSpc>
                <a:spcPct val="80000"/>
              </a:lnSpc>
              <a:tabLst>
                <a:tab pos="269875" algn="l"/>
              </a:tabLst>
            </a:pPr>
            <a:r>
              <a:rPr lang="en-GB" sz="1800" dirty="0">
                <a:solidFill>
                  <a:schemeClr val="tx2"/>
                </a:solidFill>
                <a:latin typeface="+mj-lt"/>
                <a:ea typeface="Arial Unicode MS" pitchFamily="34" charset="-128"/>
                <a:cs typeface="Arial Unicode MS" pitchFamily="34" charset="-128"/>
              </a:rPr>
              <a:t>Robert is a UK citizen and native speaker of English who has 35 years’ experience as a UK-qualified English teacher and education adviser in Scotland and seven years’ experience as a CELTA-qualified teacher of English as a foreign language, specialising in IELTS. At present, he teaches online, mainly to Kazakhstan. </a:t>
            </a:r>
          </a:p>
        </p:txBody>
      </p:sp>
      <p:sp>
        <p:nvSpPr>
          <p:cNvPr id="7" name="Title 1">
            <a:extLst>
              <a:ext uri="{FF2B5EF4-FFF2-40B4-BE49-F238E27FC236}">
                <a16:creationId xmlns:a16="http://schemas.microsoft.com/office/drawing/2014/main" id="{9DEC6307-90DF-264E-9A61-112A8EB2759B}"/>
              </a:ext>
            </a:extLst>
          </p:cNvPr>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Tree>
    <p:extLst>
      <p:ext uri="{BB962C8B-B14F-4D97-AF65-F5344CB8AC3E}">
        <p14:creationId xmlns:p14="http://schemas.microsoft.com/office/powerpoint/2010/main" val="152258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064181"/>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2. Stand out from the crowd!</a:t>
            </a:r>
          </a:p>
          <a:p>
            <a:endParaRPr lang="en-GB" sz="3200" b="0" i="1" dirty="0"/>
          </a:p>
        </p:txBody>
      </p:sp>
      <p:sp>
        <p:nvSpPr>
          <p:cNvPr id="2" name="Rectangle 1">
            <a:extLst>
              <a:ext uri="{FF2B5EF4-FFF2-40B4-BE49-F238E27FC236}">
                <a16:creationId xmlns:a16="http://schemas.microsoft.com/office/drawing/2014/main" id="{3B247A42-E9DA-874F-A8ED-8D9DD18A9F1B}"/>
              </a:ext>
            </a:extLst>
          </p:cNvPr>
          <p:cNvSpPr/>
          <p:nvPr/>
        </p:nvSpPr>
        <p:spPr>
          <a:xfrm>
            <a:off x="228087" y="2270023"/>
            <a:ext cx="7441383" cy="2062103"/>
          </a:xfrm>
          <a:prstGeom prst="rect">
            <a:avLst/>
          </a:prstGeom>
        </p:spPr>
        <p:txBody>
          <a:bodyPr wrap="square">
            <a:spAutoFit/>
          </a:bodyPr>
          <a:lstStyle/>
          <a:p>
            <a:r>
              <a:rPr lang="en-GB" b="1" dirty="0"/>
              <a:t>5.2  Are the idioms in these sentences used correctly? If not, correct them. </a:t>
            </a:r>
            <a:endParaRPr lang="en-GB" dirty="0"/>
          </a:p>
          <a:p>
            <a:r>
              <a:rPr lang="en-GB" dirty="0"/>
              <a:t>1  My sister is always buying up-to-minute gadgets. </a:t>
            </a:r>
          </a:p>
          <a:p>
            <a:r>
              <a:rPr lang="en-GB" dirty="0"/>
              <a:t>2  I'm sick and tired of listening to him complaining all the time. </a:t>
            </a:r>
          </a:p>
          <a:p>
            <a:r>
              <a:rPr lang="en-GB" dirty="0"/>
              <a:t>3  My grandad's always talking about good old days. </a:t>
            </a:r>
          </a:p>
          <a:p>
            <a:r>
              <a:rPr lang="en-GB" dirty="0"/>
              <a:t>4  They've been engaged for six months but haven't made any plans about when they're going to tie the knots. </a:t>
            </a:r>
          </a:p>
          <a:p>
            <a:r>
              <a:rPr lang="en-GB" dirty="0"/>
              <a:t>5  Magda was at a loss for words when her son told her he had quit his new job. </a:t>
            </a:r>
          </a:p>
          <a:p>
            <a:r>
              <a:rPr lang="en-GB" dirty="0"/>
              <a:t>6  Engineering isn't the kind of job that every Tom, Dick or Henry could do. </a:t>
            </a:r>
          </a:p>
        </p:txBody>
      </p:sp>
      <p:sp>
        <p:nvSpPr>
          <p:cNvPr id="9" name="Rectangle 8">
            <a:extLst>
              <a:ext uri="{FF2B5EF4-FFF2-40B4-BE49-F238E27FC236}">
                <a16:creationId xmlns:a16="http://schemas.microsoft.com/office/drawing/2014/main" id="{A71204AD-FE14-2A4F-ADAD-DD876227C8E4}"/>
              </a:ext>
            </a:extLst>
          </p:cNvPr>
          <p:cNvSpPr/>
          <p:nvPr/>
        </p:nvSpPr>
        <p:spPr>
          <a:xfrm>
            <a:off x="354463" y="4619737"/>
            <a:ext cx="7441383" cy="307777"/>
          </a:xfrm>
          <a:prstGeom prst="rect">
            <a:avLst/>
          </a:prstGeom>
        </p:spPr>
        <p:txBody>
          <a:bodyPr wrap="square">
            <a:spAutoFit/>
          </a:bodyPr>
          <a:lstStyle/>
          <a:p>
            <a:r>
              <a:rPr lang="en-GB" sz="1400" i="1" dirty="0"/>
              <a:t>English Idioms in Use – Advanced </a:t>
            </a:r>
            <a:r>
              <a:rPr lang="en-GB" sz="1400" dirty="0"/>
              <a:t>(O’Dell and McCarthy, CUP, 2017)</a:t>
            </a:r>
            <a:endParaRPr lang="en-GB" sz="1400" i="1" dirty="0"/>
          </a:p>
        </p:txBody>
      </p:sp>
    </p:spTree>
    <p:extLst>
      <p:ext uri="{BB962C8B-B14F-4D97-AF65-F5344CB8AC3E}">
        <p14:creationId xmlns:p14="http://schemas.microsoft.com/office/powerpoint/2010/main" val="1041248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064181"/>
          </a:xfrm>
          <a:prstGeom prst="rect">
            <a:avLst/>
          </a:prstGeom>
        </p:spPr>
        <p:txBody>
          <a:bodyPr lIns="89611" tIns="44806" rIns="89611" bIns="44806">
            <a:normAutofit fontScale="775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3. Be on target</a:t>
            </a:r>
          </a:p>
          <a:p>
            <a:endParaRPr lang="en-GB" sz="3200" dirty="0"/>
          </a:p>
          <a:p>
            <a:r>
              <a:rPr lang="en-GB" sz="3200" b="0" i="1" dirty="0"/>
              <a:t>Setting personal goals</a:t>
            </a:r>
            <a:endParaRPr lang="en-GB" sz="2800" b="0" i="1" dirty="0"/>
          </a:p>
          <a:p>
            <a:endParaRPr lang="en-GB" sz="3200" dirty="0"/>
          </a:p>
          <a:p>
            <a:endParaRPr lang="en-GB" sz="3200" b="0" i="1" dirty="0"/>
          </a:p>
        </p:txBody>
      </p:sp>
      <p:sp>
        <p:nvSpPr>
          <p:cNvPr id="2" name="Rectangle 1">
            <a:extLst>
              <a:ext uri="{FF2B5EF4-FFF2-40B4-BE49-F238E27FC236}">
                <a16:creationId xmlns:a16="http://schemas.microsoft.com/office/drawing/2014/main" id="{3B247A42-E9DA-874F-A8ED-8D9DD18A9F1B}"/>
              </a:ext>
            </a:extLst>
          </p:cNvPr>
          <p:cNvSpPr/>
          <p:nvPr/>
        </p:nvSpPr>
        <p:spPr>
          <a:xfrm>
            <a:off x="354463" y="2320030"/>
            <a:ext cx="7441383" cy="2800767"/>
          </a:xfrm>
          <a:prstGeom prst="rect">
            <a:avLst/>
          </a:prstGeom>
        </p:spPr>
        <p:txBody>
          <a:bodyPr wrap="square">
            <a:spAutoFit/>
          </a:bodyPr>
          <a:lstStyle/>
          <a:p>
            <a:r>
              <a:rPr lang="en-GB" b="1" dirty="0"/>
              <a:t>The importance of self-assessment and target-setting:</a:t>
            </a:r>
          </a:p>
          <a:p>
            <a:endParaRPr lang="en-GB" b="1" dirty="0"/>
          </a:p>
          <a:p>
            <a:r>
              <a:rPr lang="en-GB" dirty="0"/>
              <a:t>‘Thus self-assessment by pupils, far from being a luxury, is in fact </a:t>
            </a:r>
            <a:r>
              <a:rPr lang="en-GB" i="1" dirty="0"/>
              <a:t>an essential component of formative assessment</a:t>
            </a:r>
            <a:r>
              <a:rPr lang="en-GB" dirty="0"/>
              <a:t>. When anyone is trying to learn, feedback about the effort has three elements: </a:t>
            </a:r>
            <a:r>
              <a:rPr lang="en-GB" b="1" dirty="0"/>
              <a:t>recognition of the </a:t>
            </a:r>
            <a:r>
              <a:rPr lang="en-GB" b="1" i="1" dirty="0"/>
              <a:t>desired goal</a:t>
            </a:r>
            <a:r>
              <a:rPr lang="en-GB" b="1" dirty="0"/>
              <a:t>, evidence about </a:t>
            </a:r>
            <a:r>
              <a:rPr lang="en-GB" b="1" i="1" dirty="0"/>
              <a:t>present position</a:t>
            </a:r>
            <a:r>
              <a:rPr lang="en-GB" b="1" dirty="0"/>
              <a:t>, and some understanding of a </a:t>
            </a:r>
            <a:r>
              <a:rPr lang="en-GB" b="1" i="1" dirty="0"/>
              <a:t>way to close the gap </a:t>
            </a:r>
            <a:r>
              <a:rPr lang="en-GB" b="1" dirty="0"/>
              <a:t>between the two. All three must be understood to some degree by anyone before he or she can take action to improve learning.’ </a:t>
            </a:r>
            <a:r>
              <a:rPr lang="en-GB" dirty="0"/>
              <a:t>[my highlighting]</a:t>
            </a:r>
            <a:endParaRPr lang="en-GB" b="1" dirty="0"/>
          </a:p>
          <a:p>
            <a:endParaRPr lang="en-GB" dirty="0"/>
          </a:p>
          <a:p>
            <a:r>
              <a:rPr lang="en-GB" dirty="0"/>
              <a:t>‘Inside The Black Box’ </a:t>
            </a:r>
            <a:r>
              <a:rPr lang="en-GB" i="1" dirty="0"/>
              <a:t>(</a:t>
            </a:r>
            <a:r>
              <a:rPr lang="en-GB" dirty="0"/>
              <a:t>Black and </a:t>
            </a:r>
            <a:r>
              <a:rPr lang="en-GB" dirty="0" err="1"/>
              <a:t>Wiliam</a:t>
            </a:r>
            <a:r>
              <a:rPr lang="en-GB" i="1" dirty="0"/>
              <a:t>, </a:t>
            </a:r>
            <a:r>
              <a:rPr lang="en-GB" dirty="0"/>
              <a:t>Phi Delta </a:t>
            </a:r>
            <a:r>
              <a:rPr lang="en-GB" dirty="0" err="1"/>
              <a:t>Kappan</a:t>
            </a:r>
            <a:r>
              <a:rPr lang="en-GB" dirty="0"/>
              <a:t>, September 2010) </a:t>
            </a:r>
          </a:p>
          <a:p>
            <a:endParaRPr lang="en-GB" i="1" dirty="0"/>
          </a:p>
        </p:txBody>
      </p:sp>
    </p:spTree>
    <p:extLst>
      <p:ext uri="{BB962C8B-B14F-4D97-AF65-F5344CB8AC3E}">
        <p14:creationId xmlns:p14="http://schemas.microsoft.com/office/powerpoint/2010/main" val="937988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942512"/>
            <a:ext cx="7938818" cy="1064181"/>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3. Be on target</a:t>
            </a:r>
          </a:p>
        </p:txBody>
      </p:sp>
      <p:sp>
        <p:nvSpPr>
          <p:cNvPr id="2" name="Rectangle 1">
            <a:extLst>
              <a:ext uri="{FF2B5EF4-FFF2-40B4-BE49-F238E27FC236}">
                <a16:creationId xmlns:a16="http://schemas.microsoft.com/office/drawing/2014/main" id="{3B247A42-E9DA-874F-A8ED-8D9DD18A9F1B}"/>
              </a:ext>
            </a:extLst>
          </p:cNvPr>
          <p:cNvSpPr/>
          <p:nvPr/>
        </p:nvSpPr>
        <p:spPr>
          <a:xfrm>
            <a:off x="354463" y="1731599"/>
            <a:ext cx="7441383" cy="2800767"/>
          </a:xfrm>
          <a:prstGeom prst="rect">
            <a:avLst/>
          </a:prstGeom>
        </p:spPr>
        <p:txBody>
          <a:bodyPr wrap="square">
            <a:spAutoFit/>
          </a:bodyPr>
          <a:lstStyle/>
          <a:p>
            <a:r>
              <a:rPr lang="en-GB" b="1" dirty="0"/>
              <a:t>The importance of teacher/student dialogue:</a:t>
            </a:r>
          </a:p>
          <a:p>
            <a:endParaRPr lang="en-GB" b="1" dirty="0"/>
          </a:p>
          <a:p>
            <a:r>
              <a:rPr lang="en-GB" dirty="0"/>
              <a:t>‘What is essential is that any dialogue should evoke thoughtful reflection in which all pupils can be encouraged to take part, for only then can the formative process start to work. In short, the dialogue between pupils and a teacher should be </a:t>
            </a:r>
            <a:r>
              <a:rPr lang="en-GB" i="1" dirty="0"/>
              <a:t>thoughtful, reflective, focused to evoke and explore understanding, and conducted so that all pupils have an opportunity to think and to express their ideas</a:t>
            </a:r>
            <a:r>
              <a:rPr lang="en-GB" dirty="0"/>
              <a:t>.’ </a:t>
            </a:r>
          </a:p>
          <a:p>
            <a:endParaRPr lang="en-GB" dirty="0"/>
          </a:p>
          <a:p>
            <a:r>
              <a:rPr lang="en-GB" dirty="0"/>
              <a:t>‘Inside The Black Box’ </a:t>
            </a:r>
            <a:r>
              <a:rPr lang="en-GB" i="1" dirty="0"/>
              <a:t>(Black and </a:t>
            </a:r>
            <a:r>
              <a:rPr lang="en-GB" i="1" dirty="0" err="1"/>
              <a:t>Wiliam</a:t>
            </a:r>
            <a:r>
              <a:rPr lang="en-GB" i="1" dirty="0"/>
              <a:t>, </a:t>
            </a:r>
            <a:r>
              <a:rPr lang="en-GB" dirty="0"/>
              <a:t>Phi Delta </a:t>
            </a:r>
            <a:r>
              <a:rPr lang="en-GB" dirty="0" err="1"/>
              <a:t>Kappan</a:t>
            </a:r>
            <a:r>
              <a:rPr lang="en-GB" dirty="0"/>
              <a:t>, September 2010) </a:t>
            </a:r>
          </a:p>
          <a:p>
            <a:endParaRPr lang="en-GB" i="1" dirty="0"/>
          </a:p>
        </p:txBody>
      </p:sp>
    </p:spTree>
    <p:extLst>
      <p:ext uri="{BB962C8B-B14F-4D97-AF65-F5344CB8AC3E}">
        <p14:creationId xmlns:p14="http://schemas.microsoft.com/office/powerpoint/2010/main" val="216403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064181"/>
          </a:xfrm>
          <a:prstGeom prst="rect">
            <a:avLst/>
          </a:prstGeom>
        </p:spPr>
        <p:txBody>
          <a:bodyPr lIns="89611" tIns="44806" rIns="89611" bIns="44806">
            <a:normAutofit fontScale="775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4. Practice!</a:t>
            </a:r>
          </a:p>
          <a:p>
            <a:endParaRPr lang="en-GB" sz="3200" dirty="0"/>
          </a:p>
          <a:p>
            <a:r>
              <a:rPr lang="en-GB" sz="3200" b="0" i="1" dirty="0"/>
              <a:t>The importance of automaticity</a:t>
            </a:r>
            <a:endParaRPr lang="en-GB" sz="2800" b="0" i="1" dirty="0"/>
          </a:p>
          <a:p>
            <a:endParaRPr lang="en-GB" sz="3200" dirty="0"/>
          </a:p>
          <a:p>
            <a:endParaRPr lang="en-GB" sz="3200" b="0" i="1" dirty="0"/>
          </a:p>
        </p:txBody>
      </p:sp>
      <p:sp>
        <p:nvSpPr>
          <p:cNvPr id="2" name="Rectangle 1">
            <a:extLst>
              <a:ext uri="{FF2B5EF4-FFF2-40B4-BE49-F238E27FC236}">
                <a16:creationId xmlns:a16="http://schemas.microsoft.com/office/drawing/2014/main" id="{3B247A42-E9DA-874F-A8ED-8D9DD18A9F1B}"/>
              </a:ext>
            </a:extLst>
          </p:cNvPr>
          <p:cNvSpPr/>
          <p:nvPr/>
        </p:nvSpPr>
        <p:spPr>
          <a:xfrm>
            <a:off x="354463" y="2320030"/>
            <a:ext cx="7441383" cy="3785652"/>
          </a:xfrm>
          <a:prstGeom prst="rect">
            <a:avLst/>
          </a:prstGeom>
        </p:spPr>
        <p:txBody>
          <a:bodyPr wrap="square">
            <a:spAutoFit/>
          </a:bodyPr>
          <a:lstStyle/>
          <a:p>
            <a:r>
              <a:rPr lang="en-GB" sz="1400" b="1" dirty="0"/>
              <a:t>Automaticity in learning to read:</a:t>
            </a:r>
          </a:p>
          <a:p>
            <a:r>
              <a:rPr lang="en-GB" sz="1400" b="1" dirty="0"/>
              <a:t>What is automaticity?</a:t>
            </a:r>
          </a:p>
          <a:p>
            <a:r>
              <a:rPr lang="en-GB" sz="1400" dirty="0"/>
              <a:t>Automaticity is the ability to do things without occupying the mind with the low-level details that are required; this is usually the result of learning, repetition, and practice.  For instance, when riding a bicycle we do not have to concentrate on turning the pedals, balancing, and holding on to the handlebars but instead those processes are automatic and we can concentrate on watching the road and traffic around us. </a:t>
            </a:r>
          </a:p>
          <a:p>
            <a:r>
              <a:rPr lang="en-GB" sz="1400" dirty="0"/>
              <a:t>Some other examples of automaticity are:</a:t>
            </a:r>
          </a:p>
          <a:p>
            <a:pPr marL="285750" indent="-285750">
              <a:buFont typeface="Arial" panose="020B0604020202020204" pitchFamily="34" charset="0"/>
              <a:buChar char="•"/>
            </a:pPr>
            <a:r>
              <a:rPr lang="en-GB" sz="1400" dirty="0"/>
              <a:t>Driving a car</a:t>
            </a:r>
          </a:p>
          <a:p>
            <a:pPr marL="285750" indent="-285750">
              <a:buFont typeface="Arial" panose="020B0604020202020204" pitchFamily="34" charset="0"/>
              <a:buChar char="•"/>
            </a:pPr>
            <a:r>
              <a:rPr lang="en-GB" sz="1400" dirty="0"/>
              <a:t>Speaking</a:t>
            </a:r>
          </a:p>
          <a:p>
            <a:pPr marL="285750" indent="-285750">
              <a:buFont typeface="Arial" panose="020B0604020202020204" pitchFamily="34" charset="0"/>
              <a:buChar char="•"/>
            </a:pPr>
            <a:r>
              <a:rPr lang="en-GB" sz="1400" dirty="0"/>
              <a:t>Walking/running</a:t>
            </a:r>
          </a:p>
          <a:p>
            <a:r>
              <a:rPr lang="en-GB" sz="1400" dirty="0"/>
              <a:t>For language learning, Segalowitz (2003) characterized automaticity as a more efficient, more accurate, and more stable performance. As such, automaticity is often linked with fluency in language learning.</a:t>
            </a:r>
          </a:p>
          <a:p>
            <a:endParaRPr lang="en-GB" sz="1400" dirty="0"/>
          </a:p>
          <a:p>
            <a:r>
              <a:rPr lang="en-GB" sz="1400" dirty="0"/>
              <a:t>https://</a:t>
            </a:r>
            <a:r>
              <a:rPr lang="en-GB" sz="1400" dirty="0" err="1"/>
              <a:t>bestofbilash.ualberta.ca</a:t>
            </a:r>
            <a:r>
              <a:rPr lang="en-GB" sz="1400" dirty="0"/>
              <a:t>/</a:t>
            </a:r>
            <a:r>
              <a:rPr lang="en-GB" sz="1400" dirty="0" err="1"/>
              <a:t>automaticity.html</a:t>
            </a:r>
            <a:endParaRPr lang="en-GB" sz="1400" dirty="0"/>
          </a:p>
          <a:p>
            <a:endParaRPr lang="en-GB" i="1" dirty="0"/>
          </a:p>
        </p:txBody>
      </p:sp>
    </p:spTree>
    <p:extLst>
      <p:ext uri="{BB962C8B-B14F-4D97-AF65-F5344CB8AC3E}">
        <p14:creationId xmlns:p14="http://schemas.microsoft.com/office/powerpoint/2010/main" val="2806912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064181"/>
          </a:xfrm>
          <a:prstGeom prst="rect">
            <a:avLst/>
          </a:prstGeom>
        </p:spPr>
        <p:txBody>
          <a:bodyPr lIns="89611" tIns="44806" rIns="89611" bIns="44806">
            <a:normAutofit fontScale="775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4. Practice!</a:t>
            </a:r>
          </a:p>
          <a:p>
            <a:endParaRPr lang="en-GB" sz="3200" dirty="0"/>
          </a:p>
          <a:p>
            <a:r>
              <a:rPr lang="en-GB" sz="3200" b="0" i="1" dirty="0"/>
              <a:t>The importance of automaticity</a:t>
            </a:r>
            <a:endParaRPr lang="en-GB" sz="2800" b="0" i="1" dirty="0"/>
          </a:p>
          <a:p>
            <a:endParaRPr lang="en-GB" sz="3200" dirty="0"/>
          </a:p>
          <a:p>
            <a:endParaRPr lang="en-GB" sz="3200" b="0" i="1" dirty="0"/>
          </a:p>
        </p:txBody>
      </p:sp>
      <p:sp>
        <p:nvSpPr>
          <p:cNvPr id="2" name="Rectangle 1">
            <a:extLst>
              <a:ext uri="{FF2B5EF4-FFF2-40B4-BE49-F238E27FC236}">
                <a16:creationId xmlns:a16="http://schemas.microsoft.com/office/drawing/2014/main" id="{3B247A42-E9DA-874F-A8ED-8D9DD18A9F1B}"/>
              </a:ext>
            </a:extLst>
          </p:cNvPr>
          <p:cNvSpPr/>
          <p:nvPr/>
        </p:nvSpPr>
        <p:spPr>
          <a:xfrm>
            <a:off x="354463" y="2320030"/>
            <a:ext cx="7441383" cy="3046988"/>
          </a:xfrm>
          <a:prstGeom prst="rect">
            <a:avLst/>
          </a:prstGeom>
        </p:spPr>
        <p:txBody>
          <a:bodyPr wrap="square">
            <a:spAutoFit/>
          </a:bodyPr>
          <a:lstStyle/>
          <a:p>
            <a:r>
              <a:rPr lang="en-GB" b="1" dirty="0"/>
              <a:t>Automaticity in learning to read:</a:t>
            </a:r>
          </a:p>
          <a:p>
            <a:endParaRPr lang="en-GB" b="1" dirty="0"/>
          </a:p>
          <a:p>
            <a:r>
              <a:rPr lang="en-GB" dirty="0"/>
              <a:t>‘Initially learners decode single letters and exert conscious effort.  After dozens of practice hours, processing moves to a part of the brain that </a:t>
            </a:r>
            <a:r>
              <a:rPr lang="en-GB" i="1" dirty="0"/>
              <a:t>recognizes words as if they were faces.</a:t>
            </a:r>
            <a:r>
              <a:rPr lang="en-GB" dirty="0"/>
              <a:t> Then multiple letters are decoded at one glance, like facial features. Simultaneously reading becomes effortless, automatic.  We cannot stop ourselves from reading, just as we cannot stop the recognition of people we know.  This may happen at 45-60 words per minute.’</a:t>
            </a:r>
          </a:p>
          <a:p>
            <a:endParaRPr lang="en-GB" dirty="0"/>
          </a:p>
          <a:p>
            <a:r>
              <a:rPr lang="en-GB" dirty="0"/>
              <a:t>‘Helen </a:t>
            </a:r>
            <a:r>
              <a:rPr lang="en-GB" dirty="0" err="1"/>
              <a:t>Abadzi</a:t>
            </a:r>
            <a:r>
              <a:rPr lang="en-GB" dirty="0"/>
              <a:t>: the perils of childhood illiteracy’ (</a:t>
            </a:r>
            <a:r>
              <a:rPr lang="en-GB" dirty="0" err="1"/>
              <a:t>Abdazi</a:t>
            </a:r>
            <a:r>
              <a:rPr lang="en-GB" dirty="0"/>
              <a:t>, 2016,</a:t>
            </a:r>
          </a:p>
          <a:p>
            <a:r>
              <a:rPr lang="en-GB" dirty="0"/>
              <a:t>https://</a:t>
            </a:r>
            <a:r>
              <a:rPr lang="en-GB" dirty="0" err="1"/>
              <a:t>en.unesco.org</a:t>
            </a:r>
            <a:r>
              <a:rPr lang="en-GB" dirty="0"/>
              <a:t>/news/</a:t>
            </a:r>
            <a:r>
              <a:rPr lang="en-GB" dirty="0" err="1"/>
              <a:t>helen</a:t>
            </a:r>
            <a:r>
              <a:rPr lang="en-GB" dirty="0"/>
              <a:t>-</a:t>
            </a:r>
            <a:r>
              <a:rPr lang="en-GB" dirty="0" err="1"/>
              <a:t>abadzi</a:t>
            </a:r>
            <a:r>
              <a:rPr lang="en-GB" dirty="0"/>
              <a:t>-perils-childhood-illiteracy) </a:t>
            </a:r>
          </a:p>
          <a:p>
            <a:endParaRPr lang="en-GB" i="1" dirty="0"/>
          </a:p>
        </p:txBody>
      </p:sp>
    </p:spTree>
    <p:extLst>
      <p:ext uri="{BB962C8B-B14F-4D97-AF65-F5344CB8AC3E}">
        <p14:creationId xmlns:p14="http://schemas.microsoft.com/office/powerpoint/2010/main" val="2206942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064181"/>
          </a:xfrm>
          <a:prstGeom prst="rect">
            <a:avLst/>
          </a:prstGeom>
        </p:spPr>
        <p:txBody>
          <a:bodyPr lIns="89611" tIns="44806" rIns="89611" bIns="44806">
            <a:normAutofit fontScale="775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4. Practice!</a:t>
            </a:r>
          </a:p>
          <a:p>
            <a:endParaRPr lang="en-GB" sz="3200" dirty="0"/>
          </a:p>
          <a:p>
            <a:r>
              <a:rPr lang="en-GB" sz="3200" b="0" i="1" dirty="0"/>
              <a:t>The importance of automaticity</a:t>
            </a:r>
            <a:endParaRPr lang="en-GB" sz="2800" b="0" i="1" dirty="0"/>
          </a:p>
          <a:p>
            <a:endParaRPr lang="en-GB" sz="3200" dirty="0"/>
          </a:p>
          <a:p>
            <a:endParaRPr lang="en-GB" sz="3200" b="0" i="1" dirty="0"/>
          </a:p>
        </p:txBody>
      </p:sp>
      <p:sp>
        <p:nvSpPr>
          <p:cNvPr id="2" name="Rectangle 1">
            <a:extLst>
              <a:ext uri="{FF2B5EF4-FFF2-40B4-BE49-F238E27FC236}">
                <a16:creationId xmlns:a16="http://schemas.microsoft.com/office/drawing/2014/main" id="{3B247A42-E9DA-874F-A8ED-8D9DD18A9F1B}"/>
              </a:ext>
            </a:extLst>
          </p:cNvPr>
          <p:cNvSpPr/>
          <p:nvPr/>
        </p:nvSpPr>
        <p:spPr>
          <a:xfrm>
            <a:off x="354463" y="2320030"/>
            <a:ext cx="7441383" cy="2739211"/>
          </a:xfrm>
          <a:prstGeom prst="rect">
            <a:avLst/>
          </a:prstGeom>
        </p:spPr>
        <p:txBody>
          <a:bodyPr wrap="square">
            <a:spAutoFit/>
          </a:bodyPr>
          <a:lstStyle/>
          <a:p>
            <a:r>
              <a:rPr lang="en-GB" b="1" dirty="0"/>
              <a:t>How can I promote automaticity in the classroom?</a:t>
            </a:r>
          </a:p>
          <a:p>
            <a:r>
              <a:rPr lang="en-GB" dirty="0"/>
              <a:t>Some strategies to consider in order to promote automaticity include:</a:t>
            </a:r>
          </a:p>
          <a:p>
            <a:pPr marL="285750" indent="-285750">
              <a:buFont typeface="Arial" panose="020B0604020202020204" pitchFamily="34" charset="0"/>
              <a:buChar char="•"/>
            </a:pPr>
            <a:r>
              <a:rPr lang="en-GB" dirty="0"/>
              <a:t>Many review/refresher/recycle activities</a:t>
            </a:r>
          </a:p>
          <a:p>
            <a:pPr marL="285750" indent="-285750">
              <a:buFont typeface="Arial" panose="020B0604020202020204" pitchFamily="34" charset="0"/>
              <a:buChar char="•"/>
            </a:pPr>
            <a:r>
              <a:rPr lang="en-GB" dirty="0"/>
              <a:t>Lots of pair/group work for practice and clarification</a:t>
            </a:r>
          </a:p>
          <a:p>
            <a:pPr marL="285750" indent="-285750">
              <a:buFont typeface="Arial" panose="020B0604020202020204" pitchFamily="34" charset="0"/>
              <a:buChar char="•"/>
            </a:pPr>
            <a:r>
              <a:rPr lang="en-GB" dirty="0"/>
              <a:t>Use of choice, chance and self pacing to maintain student motivation</a:t>
            </a:r>
          </a:p>
          <a:p>
            <a:pPr marL="285750" indent="-285750">
              <a:buFont typeface="Arial" panose="020B0604020202020204" pitchFamily="34" charset="0"/>
              <a:buChar char="•"/>
            </a:pPr>
            <a:r>
              <a:rPr lang="en-GB" dirty="0"/>
              <a:t>Giving personalized, positive feedback</a:t>
            </a:r>
          </a:p>
          <a:p>
            <a:pPr marL="285750" indent="-285750">
              <a:buFont typeface="Arial" panose="020B0604020202020204" pitchFamily="34" charset="0"/>
              <a:buChar char="•"/>
            </a:pPr>
            <a:r>
              <a:rPr lang="en-GB" dirty="0"/>
              <a:t>Provide opportunities for student to ‘transfer’ what they have learned to new situations</a:t>
            </a:r>
          </a:p>
          <a:p>
            <a:endParaRPr lang="en-GB" sz="1400" dirty="0"/>
          </a:p>
          <a:p>
            <a:r>
              <a:rPr lang="en-GB" sz="1400" dirty="0"/>
              <a:t>https://</a:t>
            </a:r>
            <a:r>
              <a:rPr lang="en-GB" sz="1400" dirty="0" err="1"/>
              <a:t>bestofbilash.ualberta.ca</a:t>
            </a:r>
            <a:r>
              <a:rPr lang="en-GB" sz="1400" dirty="0"/>
              <a:t>/</a:t>
            </a:r>
            <a:r>
              <a:rPr lang="en-GB" sz="1400" dirty="0" err="1"/>
              <a:t>automaticity.html</a:t>
            </a:r>
            <a:endParaRPr lang="en-GB" sz="1400" dirty="0"/>
          </a:p>
          <a:p>
            <a:endParaRPr lang="en-GB" i="1" dirty="0"/>
          </a:p>
        </p:txBody>
      </p:sp>
    </p:spTree>
    <p:extLst>
      <p:ext uri="{BB962C8B-B14F-4D97-AF65-F5344CB8AC3E}">
        <p14:creationId xmlns:p14="http://schemas.microsoft.com/office/powerpoint/2010/main" val="3654788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39C5E0-9CC5-074A-9544-D89B06CAAB22}"/>
              </a:ext>
            </a:extLst>
          </p:cNvPr>
          <p:cNvSpPr txBox="1">
            <a:spLocks/>
          </p:cNvSpPr>
          <p:nvPr/>
        </p:nvSpPr>
        <p:spPr>
          <a:xfrm>
            <a:off x="361121" y="946679"/>
            <a:ext cx="7891926" cy="4410767"/>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800" i="1" dirty="0"/>
              <a:t>Contact </a:t>
            </a:r>
          </a:p>
          <a:p>
            <a:endParaRPr lang="en-GB" sz="2800" i="1" dirty="0"/>
          </a:p>
          <a:p>
            <a:r>
              <a:rPr lang="en-GB" b="0" dirty="0"/>
              <a:t>Robert Sim +447789208223</a:t>
            </a:r>
          </a:p>
          <a:p>
            <a:endParaRPr lang="en-GB" b="0" dirty="0"/>
          </a:p>
          <a:p>
            <a:r>
              <a:rPr lang="en-GB" b="0" dirty="0"/>
              <a:t>Aliya </a:t>
            </a:r>
            <a:r>
              <a:rPr lang="en-GB" b="0" dirty="0" err="1"/>
              <a:t>Sanatova</a:t>
            </a:r>
            <a:r>
              <a:rPr lang="en-GB" b="0" dirty="0"/>
              <a:t> +7 7026278308</a:t>
            </a:r>
            <a:endParaRPr lang="en-GB" sz="2800" b="0" i="1" dirty="0"/>
          </a:p>
        </p:txBody>
      </p:sp>
    </p:spTree>
    <p:extLst>
      <p:ext uri="{BB962C8B-B14F-4D97-AF65-F5344CB8AC3E}">
        <p14:creationId xmlns:p14="http://schemas.microsoft.com/office/powerpoint/2010/main" val="8789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707956"/>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What have I learned from teaching IELTS that might help ATENK members? </a:t>
            </a:r>
            <a:endParaRPr lang="en-GB" sz="28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361120" y="3005582"/>
            <a:ext cx="7680911" cy="707886"/>
          </a:xfrm>
          <a:prstGeom prst="rect">
            <a:avLst/>
          </a:prstGeom>
        </p:spPr>
        <p:txBody>
          <a:bodyPr wrap="square">
            <a:spAutoFit/>
          </a:bodyPr>
          <a:lstStyle/>
          <a:p>
            <a:pPr lvl="0"/>
            <a:r>
              <a:rPr lang="en-GB" sz="2000" i="1" dirty="0"/>
              <a:t>I have learned each of the following points from a different student – I am very grateful to them.</a:t>
            </a:r>
          </a:p>
        </p:txBody>
      </p:sp>
    </p:spTree>
    <p:extLst>
      <p:ext uri="{BB962C8B-B14F-4D97-AF65-F5344CB8AC3E}">
        <p14:creationId xmlns:p14="http://schemas.microsoft.com/office/powerpoint/2010/main" val="607171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707956"/>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1. Be perfect</a:t>
            </a:r>
          </a:p>
          <a:p>
            <a:endParaRPr lang="en-GB" sz="3200" b="0" i="1" dirty="0"/>
          </a:p>
          <a:p>
            <a:r>
              <a:rPr lang="en-GB" sz="3200" b="0" i="1" dirty="0"/>
              <a:t>The perfect aspect of the verb </a:t>
            </a:r>
            <a:endParaRPr lang="en-GB" sz="28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361120" y="2813538"/>
            <a:ext cx="7680911" cy="1631216"/>
          </a:xfrm>
          <a:prstGeom prst="rect">
            <a:avLst/>
          </a:prstGeom>
        </p:spPr>
        <p:txBody>
          <a:bodyPr wrap="square">
            <a:spAutoFit/>
          </a:bodyPr>
          <a:lstStyle/>
          <a:p>
            <a:r>
              <a:rPr lang="en-GB" b="1" dirty="0"/>
              <a:t>‘Why Should I Care about the Perfect Aspect?</a:t>
            </a:r>
          </a:p>
          <a:p>
            <a:r>
              <a:rPr lang="en-GB" dirty="0"/>
              <a:t>Tenses do not just tell us whether something is a past, present, or future action. They also tell us whether the action is habitual, completed, or ongoing (called the </a:t>
            </a:r>
            <a:r>
              <a:rPr lang="en-GB" dirty="0">
                <a:hlinkClick r:id="rId3">
                  <a:extLst>
                    <a:ext uri="{A12FA001-AC4F-418D-AE19-62706E023703}">
                      <ahyp:hlinkClr xmlns:ahyp="http://schemas.microsoft.com/office/drawing/2018/hyperlinkcolor" val="tx"/>
                    </a:ext>
                  </a:extLst>
                </a:hlinkClick>
              </a:rPr>
              <a:t>aspects</a:t>
            </a:r>
            <a:r>
              <a:rPr lang="en-GB" dirty="0"/>
              <a:t>).’</a:t>
            </a:r>
            <a:br>
              <a:rPr lang="en-GB" sz="2000" dirty="0"/>
            </a:br>
            <a:br>
              <a:rPr lang="en-GB" sz="2000" dirty="0"/>
            </a:br>
            <a:r>
              <a:rPr lang="en-GB" dirty="0"/>
              <a:t>https://</a:t>
            </a:r>
            <a:r>
              <a:rPr lang="en-GB" dirty="0" err="1"/>
              <a:t>www.grammar-monster.com</a:t>
            </a:r>
            <a:r>
              <a:rPr lang="en-GB" dirty="0"/>
              <a:t>/glossary/</a:t>
            </a:r>
            <a:r>
              <a:rPr lang="en-GB" dirty="0" err="1"/>
              <a:t>perfect_aspect.htm</a:t>
            </a:r>
            <a:endParaRPr lang="en-GB" dirty="0"/>
          </a:p>
        </p:txBody>
      </p:sp>
    </p:spTree>
    <p:extLst>
      <p:ext uri="{BB962C8B-B14F-4D97-AF65-F5344CB8AC3E}">
        <p14:creationId xmlns:p14="http://schemas.microsoft.com/office/powerpoint/2010/main" val="3577639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150601"/>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1. Be perfect</a:t>
            </a:r>
          </a:p>
          <a:p>
            <a:endParaRPr lang="en-GB" sz="3200" b="0" i="1" dirty="0"/>
          </a:p>
        </p:txBody>
      </p:sp>
      <p:sp>
        <p:nvSpPr>
          <p:cNvPr id="2" name="Rectangle 1">
            <a:extLst>
              <a:ext uri="{FF2B5EF4-FFF2-40B4-BE49-F238E27FC236}">
                <a16:creationId xmlns:a16="http://schemas.microsoft.com/office/drawing/2014/main" id="{3B247A42-E9DA-874F-A8ED-8D9DD18A9F1B}"/>
              </a:ext>
            </a:extLst>
          </p:cNvPr>
          <p:cNvSpPr/>
          <p:nvPr/>
        </p:nvSpPr>
        <p:spPr>
          <a:xfrm>
            <a:off x="304293" y="2177434"/>
            <a:ext cx="7680911" cy="892552"/>
          </a:xfrm>
          <a:prstGeom prst="rect">
            <a:avLst/>
          </a:prstGeom>
        </p:spPr>
        <p:txBody>
          <a:bodyPr wrap="square">
            <a:spAutoFit/>
          </a:bodyPr>
          <a:lstStyle/>
          <a:p>
            <a:r>
              <a:rPr lang="en-GB" dirty="0"/>
              <a:t>‘The perfect aspect is the </a:t>
            </a:r>
            <a:r>
              <a:rPr lang="en-GB" dirty="0">
                <a:hlinkClick r:id="rId3">
                  <a:extLst>
                    <a:ext uri="{A12FA001-AC4F-418D-AE19-62706E023703}">
                      <ahyp:hlinkClr xmlns:ahyp="http://schemas.microsoft.com/office/drawing/2018/hyperlinkcolor" val="tx"/>
                    </a:ext>
                  </a:extLst>
                </a:hlinkClick>
              </a:rPr>
              <a:t>aspect</a:t>
            </a:r>
            <a:r>
              <a:rPr lang="en-GB" dirty="0"/>
              <a:t> of a verb that expresses a completed action.’</a:t>
            </a:r>
            <a:br>
              <a:rPr lang="en-GB" sz="2000" dirty="0"/>
            </a:br>
            <a:br>
              <a:rPr lang="en-GB" sz="2000" b="1" dirty="0"/>
            </a:br>
            <a:r>
              <a:rPr lang="en-GB" dirty="0"/>
              <a:t>https://</a:t>
            </a:r>
            <a:r>
              <a:rPr lang="en-GB" dirty="0" err="1"/>
              <a:t>www.grammar-monster.com</a:t>
            </a:r>
            <a:r>
              <a:rPr lang="en-GB" dirty="0"/>
              <a:t>/glossary/</a:t>
            </a:r>
            <a:r>
              <a:rPr lang="en-GB" dirty="0" err="1"/>
              <a:t>perfect_aspect.htm</a:t>
            </a:r>
            <a:endParaRPr lang="en-GB" dirty="0"/>
          </a:p>
        </p:txBody>
      </p:sp>
      <p:sp>
        <p:nvSpPr>
          <p:cNvPr id="7" name="Rectangle 6">
            <a:extLst>
              <a:ext uri="{FF2B5EF4-FFF2-40B4-BE49-F238E27FC236}">
                <a16:creationId xmlns:a16="http://schemas.microsoft.com/office/drawing/2014/main" id="{1A64AF5A-BE8F-CF41-A598-C43EF6620EA4}"/>
              </a:ext>
            </a:extLst>
          </p:cNvPr>
          <p:cNvSpPr/>
          <p:nvPr/>
        </p:nvSpPr>
        <p:spPr>
          <a:xfrm>
            <a:off x="304292" y="3597572"/>
            <a:ext cx="7680911" cy="1323439"/>
          </a:xfrm>
          <a:prstGeom prst="rect">
            <a:avLst/>
          </a:prstGeom>
        </p:spPr>
        <p:txBody>
          <a:bodyPr wrap="square">
            <a:spAutoFit/>
          </a:bodyPr>
          <a:lstStyle/>
          <a:p>
            <a:r>
              <a:rPr lang="en-GB" dirty="0"/>
              <a:t>‘We use perfect aspect to </a:t>
            </a:r>
            <a:r>
              <a:rPr lang="en-GB" b="1" dirty="0"/>
              <a:t>look back</a:t>
            </a:r>
            <a:r>
              <a:rPr lang="en-GB" dirty="0"/>
              <a:t> from a specific time and talk about things up to that time or about things that are important at that time.’</a:t>
            </a:r>
          </a:p>
          <a:p>
            <a:endParaRPr lang="en-GB" dirty="0"/>
          </a:p>
          <a:p>
            <a:r>
              <a:rPr lang="en-GB" dirty="0"/>
              <a:t>https://</a:t>
            </a:r>
            <a:r>
              <a:rPr lang="en-GB" dirty="0" err="1"/>
              <a:t>learnenglish.britishcouncil.org</a:t>
            </a:r>
            <a:r>
              <a:rPr lang="en-GB" dirty="0"/>
              <a:t>/grammar/</a:t>
            </a:r>
            <a:r>
              <a:rPr lang="en-GB" dirty="0" err="1"/>
              <a:t>english</a:t>
            </a:r>
            <a:r>
              <a:rPr lang="en-GB" dirty="0"/>
              <a:t>-grammar-reference/perfect-aspect</a:t>
            </a:r>
          </a:p>
        </p:txBody>
      </p:sp>
    </p:spTree>
    <p:extLst>
      <p:ext uri="{BB962C8B-B14F-4D97-AF65-F5344CB8AC3E}">
        <p14:creationId xmlns:p14="http://schemas.microsoft.com/office/powerpoint/2010/main" val="940956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3"/>
            <a:ext cx="7938818" cy="743096"/>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1. Be perfect</a:t>
            </a:r>
          </a:p>
          <a:p>
            <a:endParaRPr lang="en-GB" sz="32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238027" y="2076774"/>
            <a:ext cx="7441383" cy="3477875"/>
          </a:xfrm>
          <a:prstGeom prst="rect">
            <a:avLst/>
          </a:prstGeom>
        </p:spPr>
        <p:txBody>
          <a:bodyPr wrap="square">
            <a:spAutoFit/>
          </a:bodyPr>
          <a:lstStyle/>
          <a:p>
            <a:r>
              <a:rPr lang="en-GB" sz="1400" b="1" dirty="0"/>
              <a:t>The Four Aspects of a Verb</a:t>
            </a:r>
          </a:p>
          <a:p>
            <a:r>
              <a:rPr lang="en-GB" sz="1400" dirty="0"/>
              <a:t>Here are some examples of the four aspects:</a:t>
            </a:r>
            <a:br>
              <a:rPr lang="en-GB" sz="1400" dirty="0"/>
            </a:br>
            <a:br>
              <a:rPr lang="en-GB" sz="1400" dirty="0"/>
            </a:br>
            <a:r>
              <a:rPr lang="en-GB" sz="1400" dirty="0"/>
              <a:t>(1) </a:t>
            </a:r>
            <a:r>
              <a:rPr lang="en-GB" sz="1400" b="1" dirty="0">
                <a:hlinkClick r:id="rId3"/>
              </a:rPr>
              <a:t>Simple Aspect</a:t>
            </a:r>
            <a:r>
              <a:rPr lang="en-GB" sz="1400" dirty="0"/>
              <a:t>. The simple aspect expresses a fact. John fished in the sea.</a:t>
            </a:r>
            <a:br>
              <a:rPr lang="en-GB" sz="1400" dirty="0"/>
            </a:br>
            <a:br>
              <a:rPr lang="en-GB" sz="1400" dirty="0"/>
            </a:br>
            <a:r>
              <a:rPr lang="en-GB" sz="1400" dirty="0"/>
              <a:t>(2) </a:t>
            </a:r>
            <a:r>
              <a:rPr lang="en-GB" sz="1400" b="1" dirty="0">
                <a:hlinkClick r:id="rId4"/>
              </a:rPr>
              <a:t>Perfect Aspect</a:t>
            </a:r>
            <a:r>
              <a:rPr lang="en-GB" sz="1400" dirty="0"/>
              <a:t>. The perfect aspect expresses a completed action. John had caught two mackerel before the seals arrived.</a:t>
            </a:r>
            <a:br>
              <a:rPr lang="en-GB" sz="1400" dirty="0"/>
            </a:br>
            <a:br>
              <a:rPr lang="en-GB" sz="1400" dirty="0"/>
            </a:br>
            <a:r>
              <a:rPr lang="en-GB" sz="1400" dirty="0"/>
              <a:t>(3) </a:t>
            </a:r>
            <a:r>
              <a:rPr lang="en-GB" sz="1400" b="1" dirty="0">
                <a:hlinkClick r:id="rId5"/>
              </a:rPr>
              <a:t>Continuous Aspect</a:t>
            </a:r>
            <a:r>
              <a:rPr lang="en-GB" sz="1400" dirty="0"/>
              <a:t>. The continuous aspect expresses an ongoing action. John was fishing when the seals arrived.</a:t>
            </a:r>
            <a:br>
              <a:rPr lang="en-GB" sz="1400" dirty="0"/>
            </a:br>
            <a:br>
              <a:rPr lang="en-GB" sz="1400" dirty="0"/>
            </a:br>
            <a:r>
              <a:rPr lang="en-GB" sz="1400" dirty="0"/>
              <a:t>(4) </a:t>
            </a:r>
            <a:r>
              <a:rPr lang="en-GB" sz="1400" b="1" dirty="0">
                <a:hlinkClick r:id="rId6"/>
              </a:rPr>
              <a:t>Perfect Continuous Aspect</a:t>
            </a:r>
            <a:r>
              <a:rPr lang="en-GB" sz="1400" dirty="0"/>
              <a:t>. The perfect </a:t>
            </a:r>
            <a:r>
              <a:rPr lang="en-GB" sz="1400" dirty="0" err="1"/>
              <a:t>continous</a:t>
            </a:r>
            <a:r>
              <a:rPr lang="en-GB" sz="1400" dirty="0"/>
              <a:t> aspect expresses the end of an ongoing action. John had been fishing successfully before the seals</a:t>
            </a:r>
            <a:r>
              <a:rPr lang="en-GB" dirty="0"/>
              <a:t> arrived.</a:t>
            </a:r>
          </a:p>
          <a:p>
            <a:br>
              <a:rPr lang="en-GB" sz="2000" dirty="0"/>
            </a:br>
            <a:r>
              <a:rPr lang="en-GB" dirty="0"/>
              <a:t>https://</a:t>
            </a:r>
            <a:r>
              <a:rPr lang="en-GB" dirty="0" err="1"/>
              <a:t>www.grammar-monster.com</a:t>
            </a:r>
            <a:r>
              <a:rPr lang="en-GB" dirty="0"/>
              <a:t>/glossary/</a:t>
            </a:r>
            <a:r>
              <a:rPr lang="en-GB" dirty="0" err="1"/>
              <a:t>perfect_aspect.htm</a:t>
            </a:r>
            <a:endParaRPr lang="en-GB" dirty="0"/>
          </a:p>
        </p:txBody>
      </p:sp>
    </p:spTree>
    <p:extLst>
      <p:ext uri="{BB962C8B-B14F-4D97-AF65-F5344CB8AC3E}">
        <p14:creationId xmlns:p14="http://schemas.microsoft.com/office/powerpoint/2010/main" val="3244181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802731"/>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1. Be perfect</a:t>
            </a:r>
          </a:p>
          <a:p>
            <a:endParaRPr lang="en-GB" sz="32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238027" y="2076774"/>
            <a:ext cx="7441383" cy="2800767"/>
          </a:xfrm>
          <a:prstGeom prst="rect">
            <a:avLst/>
          </a:prstGeom>
        </p:spPr>
        <p:txBody>
          <a:bodyPr wrap="square">
            <a:spAutoFit/>
          </a:bodyPr>
          <a:lstStyle/>
          <a:p>
            <a:r>
              <a:rPr lang="en-GB" b="1" dirty="0"/>
              <a:t>Procedure</a:t>
            </a:r>
            <a:endParaRPr lang="en-GB" sz="2000" dirty="0"/>
          </a:p>
          <a:p>
            <a:r>
              <a:rPr lang="en-GB" b="1" dirty="0"/>
              <a:t>Introduction</a:t>
            </a:r>
            <a:endParaRPr lang="en-GB" sz="2000" dirty="0"/>
          </a:p>
          <a:p>
            <a:r>
              <a:rPr lang="en-GB" dirty="0"/>
              <a:t>Tell this story to your class:</a:t>
            </a:r>
            <a:br>
              <a:rPr lang="en-GB" dirty="0"/>
            </a:br>
            <a:br>
              <a:rPr lang="en-GB" dirty="0"/>
            </a:br>
            <a:r>
              <a:rPr lang="en-GB" dirty="0"/>
              <a:t>‘When I arrived home I realized I’d been burgled. I couldn’t believe my eyes. The burglars:</a:t>
            </a:r>
            <a:endParaRPr lang="en-GB" sz="2000" dirty="0"/>
          </a:p>
          <a:p>
            <a:pPr lvl="1"/>
            <a:r>
              <a:rPr lang="en-GB" dirty="0"/>
              <a:t>had broken down the door</a:t>
            </a:r>
            <a:endParaRPr lang="en-GB" sz="2000" dirty="0"/>
          </a:p>
          <a:p>
            <a:pPr lvl="1"/>
            <a:r>
              <a:rPr lang="en-GB" dirty="0"/>
              <a:t>had left my papers and photos all over the floor </a:t>
            </a:r>
            <a:endParaRPr lang="en-GB" sz="2000" dirty="0"/>
          </a:p>
          <a:p>
            <a:pPr lvl="1"/>
            <a:r>
              <a:rPr lang="en-GB" dirty="0"/>
              <a:t>had smashed a window </a:t>
            </a:r>
            <a:endParaRPr lang="en-GB" sz="2000" dirty="0"/>
          </a:p>
          <a:p>
            <a:pPr lvl="1"/>
            <a:r>
              <a:rPr lang="en-GB" dirty="0"/>
              <a:t>had stolen my laptop</a:t>
            </a:r>
            <a:endParaRPr lang="en-GB" sz="2000" dirty="0"/>
          </a:p>
          <a:p>
            <a:pPr lvl="1"/>
            <a:r>
              <a:rPr lang="en-GB" dirty="0"/>
              <a:t>had eaten the cake I’d bought for my (friend/daughter/wife)’s birthday </a:t>
            </a:r>
            <a:endParaRPr lang="en-GB" sz="2000" dirty="0"/>
          </a:p>
        </p:txBody>
      </p:sp>
    </p:spTree>
    <p:extLst>
      <p:ext uri="{BB962C8B-B14F-4D97-AF65-F5344CB8AC3E}">
        <p14:creationId xmlns:p14="http://schemas.microsoft.com/office/powerpoint/2010/main" val="3851953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3"/>
            <a:ext cx="7938818" cy="723218"/>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1. Be perfect</a:t>
            </a:r>
          </a:p>
          <a:p>
            <a:endParaRPr lang="en-GB" sz="32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238027" y="1828801"/>
            <a:ext cx="7441383" cy="3970318"/>
          </a:xfrm>
          <a:prstGeom prst="rect">
            <a:avLst/>
          </a:prstGeom>
        </p:spPr>
        <p:txBody>
          <a:bodyPr wrap="square">
            <a:spAutoFit/>
          </a:bodyPr>
          <a:lstStyle/>
          <a:p>
            <a:r>
              <a:rPr lang="en-GB" sz="1400" b="1" dirty="0"/>
              <a:t>Focus on language</a:t>
            </a:r>
            <a:endParaRPr lang="en-GB" sz="1400" dirty="0"/>
          </a:p>
          <a:p>
            <a:pPr lvl="0"/>
            <a:r>
              <a:rPr lang="en-GB" sz="1400" dirty="0"/>
              <a:t>Once your students have a good mental picture of the crime scene write the first sentence up on the board: </a:t>
            </a:r>
            <a:br>
              <a:rPr lang="en-GB" sz="1400" dirty="0"/>
            </a:br>
            <a:br>
              <a:rPr lang="en-GB" sz="1400" dirty="0"/>
            </a:br>
            <a:r>
              <a:rPr lang="en-GB" sz="1400" dirty="0"/>
              <a:t>When I arrived home I saw the burglars...</a:t>
            </a:r>
            <a:br>
              <a:rPr lang="en-GB" sz="1400" dirty="0"/>
            </a:br>
            <a:r>
              <a:rPr lang="en-GB" sz="1400" dirty="0"/>
              <a:t> </a:t>
            </a:r>
          </a:p>
          <a:p>
            <a:pPr lvl="0"/>
            <a:r>
              <a:rPr lang="en-GB" sz="1400" dirty="0"/>
              <a:t>Together as a class get students to remember the various events and write up the list on the board. Then spend some time thinking about the form and meaning. </a:t>
            </a:r>
          </a:p>
          <a:p>
            <a:pPr marL="742950" lvl="1" indent="-285750">
              <a:buFont typeface="Arial" panose="020B0604020202020204" pitchFamily="34" charset="0"/>
              <a:buChar char="•"/>
            </a:pPr>
            <a:r>
              <a:rPr lang="en-GB" sz="1400" dirty="0"/>
              <a:t>Do students know the name of this tense? (past perfect)</a:t>
            </a:r>
          </a:p>
          <a:p>
            <a:pPr marL="742950" lvl="1" indent="-285750">
              <a:buFont typeface="Arial" panose="020B0604020202020204" pitchFamily="34" charset="0"/>
              <a:buChar char="•"/>
            </a:pPr>
            <a:r>
              <a:rPr lang="en-GB" sz="1400" dirty="0"/>
              <a:t>How is it formed? (had + past participle)</a:t>
            </a:r>
          </a:p>
          <a:p>
            <a:pPr marL="742950" lvl="1" indent="-285750">
              <a:buFont typeface="Arial" panose="020B0604020202020204" pitchFamily="34" charset="0"/>
              <a:buChar char="•"/>
            </a:pPr>
            <a:r>
              <a:rPr lang="en-GB" sz="1400" dirty="0"/>
              <a:t>Why do we use this tense and not the simple past in this example? (The starting point for the story is when the teacher arrives home from work. The burglars’ actions all happen before this point in the past)</a:t>
            </a:r>
          </a:p>
          <a:p>
            <a:pPr marL="742950" lvl="1" indent="-285750">
              <a:buFont typeface="Arial" panose="020B0604020202020204" pitchFamily="34" charset="0"/>
              <a:buChar char="•"/>
            </a:pPr>
            <a:r>
              <a:rPr lang="en-GB" sz="1400" dirty="0"/>
              <a:t>How could we tell the same story using only the simple past? (The burglars broke down the door. They stole the laptop etc. The teacher arrived home.)</a:t>
            </a:r>
          </a:p>
          <a:p>
            <a:pPr marL="742950" lvl="1" indent="-285750">
              <a:buFont typeface="Arial" panose="020B0604020202020204" pitchFamily="34" charset="0"/>
              <a:buChar char="•"/>
            </a:pPr>
            <a:r>
              <a:rPr lang="en-GB" sz="1400" dirty="0"/>
              <a:t>Why do we use the past perfect in this story? (For dramatic effect/ to make the story more interesting)</a:t>
            </a:r>
          </a:p>
          <a:p>
            <a:r>
              <a:rPr lang="en-GB" sz="1400" dirty="0"/>
              <a:t> </a:t>
            </a:r>
          </a:p>
        </p:txBody>
      </p:sp>
    </p:spTree>
    <p:extLst>
      <p:ext uri="{BB962C8B-B14F-4D97-AF65-F5344CB8AC3E}">
        <p14:creationId xmlns:p14="http://schemas.microsoft.com/office/powerpoint/2010/main" val="4013815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Conference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3"/>
            <a:ext cx="7938818" cy="723218"/>
          </a:xfrm>
          <a:prstGeom prst="rect">
            <a:avLst/>
          </a:prstGeom>
        </p:spPr>
        <p:txBody>
          <a:bodyPr lIns="89611" tIns="44806" rIns="89611" bIns="44806">
            <a:normAutofit/>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1. Be perfect</a:t>
            </a:r>
          </a:p>
          <a:p>
            <a:endParaRPr lang="en-GB" sz="32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238027" y="1828801"/>
            <a:ext cx="7441383" cy="3970318"/>
          </a:xfrm>
          <a:prstGeom prst="rect">
            <a:avLst/>
          </a:prstGeom>
        </p:spPr>
        <p:txBody>
          <a:bodyPr wrap="square">
            <a:spAutoFit/>
          </a:bodyPr>
          <a:lstStyle/>
          <a:p>
            <a:r>
              <a:rPr lang="en-GB" sz="1400" b="1" dirty="0"/>
              <a:t>Practice activity</a:t>
            </a:r>
            <a:endParaRPr lang="en-GB" sz="1400" dirty="0"/>
          </a:p>
          <a:p>
            <a:pPr lvl="0"/>
            <a:r>
              <a:rPr lang="en-GB" sz="1400" dirty="0"/>
              <a:t>Put students into groups of three or four and give each group a situation. They should keep this secret from other groups. </a:t>
            </a:r>
          </a:p>
          <a:p>
            <a:pPr marL="285750" lvl="0" indent="-285750">
              <a:buFont typeface="Arial" panose="020B0604020202020204" pitchFamily="34" charset="0"/>
              <a:buChar char="•"/>
            </a:pPr>
            <a:r>
              <a:rPr lang="en-GB" sz="1400" dirty="0"/>
              <a:t>Parents arrive home from holiday having left their teenage son in charge of the house. They soon realize he’s had a big party while they were away. Start: When they arrived home they saw...</a:t>
            </a:r>
          </a:p>
          <a:p>
            <a:pPr marL="285750" lvl="0" indent="-285750">
              <a:buFont typeface="Arial" panose="020B0604020202020204" pitchFamily="34" charset="0"/>
              <a:buChar char="•"/>
            </a:pPr>
            <a:r>
              <a:rPr lang="en-GB" sz="1400" dirty="0"/>
              <a:t>A man arrived home having left his new puppy on its own for the first time. Start: When he arrived home he saw...</a:t>
            </a:r>
          </a:p>
          <a:p>
            <a:pPr marL="285750" lvl="0" indent="-285750">
              <a:buFont typeface="Arial" panose="020B0604020202020204" pitchFamily="34" charset="0"/>
              <a:buChar char="•"/>
            </a:pPr>
            <a:r>
              <a:rPr lang="en-GB" sz="1400" dirty="0"/>
              <a:t>A teacher came back into the class and realized she shouldn’t have left the students on their own for that long. Start: She walked back in and saw...</a:t>
            </a:r>
          </a:p>
          <a:p>
            <a:pPr lvl="0"/>
            <a:r>
              <a:rPr lang="en-GB" sz="1400" dirty="0"/>
              <a:t>The teacher needs to go to each group just to make sure they have the idea of what to do and then continue to help and monitor throughout the activity.</a:t>
            </a:r>
          </a:p>
          <a:p>
            <a:r>
              <a:rPr lang="en-GB" sz="1400" b="1" dirty="0"/>
              <a:t>Follow up</a:t>
            </a:r>
            <a:endParaRPr lang="en-GB" sz="1400" dirty="0"/>
          </a:p>
          <a:p>
            <a:r>
              <a:rPr lang="en-GB" sz="1400" dirty="0"/>
              <a:t>Once students have written seven or eight sentences, stop the activity and pass the papers from group to group. Each group should read the sentences and see if they can guess what the situation was from the sentences.</a:t>
            </a:r>
          </a:p>
          <a:p>
            <a:pPr lvl="1"/>
            <a:r>
              <a:rPr lang="en-GB" sz="1400" dirty="0"/>
              <a:t>https://</a:t>
            </a:r>
            <a:r>
              <a:rPr lang="en-GB" sz="1400" dirty="0" err="1"/>
              <a:t>www.teachingenglish.org.uk</a:t>
            </a:r>
            <a:r>
              <a:rPr lang="en-GB" sz="1400" dirty="0"/>
              <a:t>/article/</a:t>
            </a:r>
            <a:r>
              <a:rPr lang="en-GB" sz="1400" dirty="0" err="1"/>
              <a:t>i</a:t>
            </a:r>
            <a:r>
              <a:rPr lang="en-GB" sz="1400" dirty="0"/>
              <a:t>-</a:t>
            </a:r>
            <a:r>
              <a:rPr lang="en-GB" sz="1400" dirty="0" err="1"/>
              <a:t>couldnt</a:t>
            </a:r>
            <a:r>
              <a:rPr lang="en-GB" sz="1400" dirty="0"/>
              <a:t>-believe-my-eyes</a:t>
            </a:r>
          </a:p>
          <a:p>
            <a:r>
              <a:rPr lang="en-GB" sz="1400" dirty="0"/>
              <a:t> </a:t>
            </a:r>
          </a:p>
        </p:txBody>
      </p:sp>
    </p:spTree>
    <p:extLst>
      <p:ext uri="{BB962C8B-B14F-4D97-AF65-F5344CB8AC3E}">
        <p14:creationId xmlns:p14="http://schemas.microsoft.com/office/powerpoint/2010/main" val="477804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120" y="435995"/>
            <a:ext cx="7434726" cy="400050"/>
          </a:xfrm>
          <a:prstGeom prst="rect">
            <a:avLst/>
          </a:prstGeom>
        </p:spPr>
        <p:txBody>
          <a:bodyPr lIns="89611" tIns="44806" rIns="89611" bIns="44806">
            <a:normAutofit fontScale="900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2600" dirty="0">
                <a:solidFill>
                  <a:srgbClr val="002060"/>
                </a:solidFill>
              </a:rPr>
              <a:t>ATENK Dec 2021 – Robert Sim</a:t>
            </a:r>
          </a:p>
        </p:txBody>
      </p:sp>
      <p:sp>
        <p:nvSpPr>
          <p:cNvPr id="6" name="Title 1">
            <a:extLst>
              <a:ext uri="{FF2B5EF4-FFF2-40B4-BE49-F238E27FC236}">
                <a16:creationId xmlns:a16="http://schemas.microsoft.com/office/drawing/2014/main" id="{8E39C5E0-9CC5-074A-9544-D89B06CAAB22}"/>
              </a:ext>
            </a:extLst>
          </p:cNvPr>
          <p:cNvSpPr txBox="1">
            <a:spLocks/>
          </p:cNvSpPr>
          <p:nvPr/>
        </p:nvSpPr>
        <p:spPr>
          <a:xfrm>
            <a:off x="361120" y="1105582"/>
            <a:ext cx="7938818" cy="1064181"/>
          </a:xfrm>
          <a:prstGeom prst="rect">
            <a:avLst/>
          </a:prstGeom>
        </p:spPr>
        <p:txBody>
          <a:bodyPr lIns="89611" tIns="44806" rIns="89611" bIns="44806">
            <a:normAutofit fontScale="77500" lnSpcReduction="2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3200" dirty="0"/>
              <a:t>2. Stand out from the crowd!</a:t>
            </a:r>
          </a:p>
          <a:p>
            <a:endParaRPr lang="en-GB" sz="3200" b="0" i="1" dirty="0"/>
          </a:p>
          <a:p>
            <a:r>
              <a:rPr lang="en-GB" sz="3200" b="0" i="1" dirty="0"/>
              <a:t>Idioms</a:t>
            </a:r>
            <a:endParaRPr lang="en-GB" sz="2800" b="0" i="1" dirty="0"/>
          </a:p>
          <a:p>
            <a:endParaRPr lang="en-GB" sz="2600" dirty="0">
              <a:solidFill>
                <a:srgbClr val="002060"/>
              </a:solidFill>
            </a:endParaRPr>
          </a:p>
        </p:txBody>
      </p:sp>
      <p:sp>
        <p:nvSpPr>
          <p:cNvPr id="2" name="Rectangle 1">
            <a:extLst>
              <a:ext uri="{FF2B5EF4-FFF2-40B4-BE49-F238E27FC236}">
                <a16:creationId xmlns:a16="http://schemas.microsoft.com/office/drawing/2014/main" id="{3B247A42-E9DA-874F-A8ED-8D9DD18A9F1B}"/>
              </a:ext>
            </a:extLst>
          </p:cNvPr>
          <p:cNvSpPr/>
          <p:nvPr/>
        </p:nvSpPr>
        <p:spPr>
          <a:xfrm>
            <a:off x="228087" y="2270023"/>
            <a:ext cx="7441383" cy="338554"/>
          </a:xfrm>
          <a:prstGeom prst="rect">
            <a:avLst/>
          </a:prstGeom>
        </p:spPr>
        <p:txBody>
          <a:bodyPr wrap="square">
            <a:spAutoFit/>
          </a:bodyPr>
          <a:lstStyle/>
          <a:p>
            <a:pPr marL="285750" indent="-285750">
              <a:buFont typeface="Arial" panose="020B0604020202020204" pitchFamily="34" charset="0"/>
              <a:buChar char="•"/>
            </a:pPr>
            <a:r>
              <a:rPr lang="en-GB" dirty="0"/>
              <a:t>Idioms really </a:t>
            </a:r>
            <a:r>
              <a:rPr lang="en-GB" b="1" dirty="0"/>
              <a:t>do</a:t>
            </a:r>
            <a:r>
              <a:rPr lang="en-GB" dirty="0"/>
              <a:t> make you sound more like a native speaker.</a:t>
            </a:r>
          </a:p>
        </p:txBody>
      </p:sp>
      <p:sp>
        <p:nvSpPr>
          <p:cNvPr id="8" name="Rectangle 7">
            <a:extLst>
              <a:ext uri="{FF2B5EF4-FFF2-40B4-BE49-F238E27FC236}">
                <a16:creationId xmlns:a16="http://schemas.microsoft.com/office/drawing/2014/main" id="{80AEFF06-0308-8845-8C0C-76C19832A7ED}"/>
              </a:ext>
            </a:extLst>
          </p:cNvPr>
          <p:cNvSpPr/>
          <p:nvPr/>
        </p:nvSpPr>
        <p:spPr>
          <a:xfrm>
            <a:off x="228086" y="2668140"/>
            <a:ext cx="7441383" cy="584775"/>
          </a:xfrm>
          <a:prstGeom prst="rect">
            <a:avLst/>
          </a:prstGeom>
        </p:spPr>
        <p:txBody>
          <a:bodyPr wrap="square">
            <a:spAutoFit/>
          </a:bodyPr>
          <a:lstStyle/>
          <a:p>
            <a:pPr marL="285750" indent="-285750">
              <a:buFont typeface="Arial" panose="020B0604020202020204" pitchFamily="34" charset="0"/>
              <a:buChar char="•"/>
            </a:pPr>
            <a:r>
              <a:rPr lang="en-GB" b="1" dirty="0"/>
              <a:t>But </a:t>
            </a:r>
            <a:r>
              <a:rPr lang="en-GB" dirty="0"/>
              <a:t>they have to be learned like any item of vocabulary – there is no magic formula.</a:t>
            </a:r>
          </a:p>
        </p:txBody>
      </p:sp>
      <p:sp>
        <p:nvSpPr>
          <p:cNvPr id="10" name="Rectangle 9">
            <a:extLst>
              <a:ext uri="{FF2B5EF4-FFF2-40B4-BE49-F238E27FC236}">
                <a16:creationId xmlns:a16="http://schemas.microsoft.com/office/drawing/2014/main" id="{11BC112B-B8A4-2B46-92E7-97794D9248F7}"/>
              </a:ext>
            </a:extLst>
          </p:cNvPr>
          <p:cNvSpPr/>
          <p:nvPr/>
        </p:nvSpPr>
        <p:spPr>
          <a:xfrm>
            <a:off x="228085" y="3340903"/>
            <a:ext cx="7441383" cy="584775"/>
          </a:xfrm>
          <a:prstGeom prst="rect">
            <a:avLst/>
          </a:prstGeom>
        </p:spPr>
        <p:txBody>
          <a:bodyPr wrap="square">
            <a:spAutoFit/>
          </a:bodyPr>
          <a:lstStyle/>
          <a:p>
            <a:pPr marL="285750" indent="-285750">
              <a:buFont typeface="Arial" panose="020B0604020202020204" pitchFamily="34" charset="0"/>
              <a:buChar char="•"/>
            </a:pPr>
            <a:r>
              <a:rPr lang="en-GB" dirty="0"/>
              <a:t>Excellent book: </a:t>
            </a:r>
            <a:r>
              <a:rPr lang="en-GB" i="1" dirty="0"/>
              <a:t>English Idioms In Use </a:t>
            </a:r>
            <a:r>
              <a:rPr lang="en-GB" dirty="0"/>
              <a:t>[various levels] by O’Dell and McCarthy. </a:t>
            </a:r>
          </a:p>
        </p:txBody>
      </p:sp>
      <p:sp>
        <p:nvSpPr>
          <p:cNvPr id="11" name="Rectangle 10">
            <a:extLst>
              <a:ext uri="{FF2B5EF4-FFF2-40B4-BE49-F238E27FC236}">
                <a16:creationId xmlns:a16="http://schemas.microsoft.com/office/drawing/2014/main" id="{C9D6BB06-F0A4-8844-AF1C-8C28E07792A7}"/>
              </a:ext>
            </a:extLst>
          </p:cNvPr>
          <p:cNvSpPr/>
          <p:nvPr/>
        </p:nvSpPr>
        <p:spPr>
          <a:xfrm>
            <a:off x="228085" y="4042555"/>
            <a:ext cx="7441383" cy="338554"/>
          </a:xfrm>
          <a:prstGeom prst="rect">
            <a:avLst/>
          </a:prstGeom>
        </p:spPr>
        <p:txBody>
          <a:bodyPr wrap="square">
            <a:spAutoFit/>
          </a:bodyPr>
          <a:lstStyle/>
          <a:p>
            <a:pPr marL="285750" indent="-285750">
              <a:buFont typeface="Arial" panose="020B0604020202020204" pitchFamily="34" charset="0"/>
              <a:buChar char="•"/>
            </a:pPr>
            <a:r>
              <a:rPr lang="en-GB" dirty="0"/>
              <a:t>They can be found for free on Z Library https://z-</a:t>
            </a:r>
            <a:r>
              <a:rPr lang="en-GB" dirty="0" err="1"/>
              <a:t>lib.org</a:t>
            </a:r>
            <a:endParaRPr lang="en-GB" dirty="0"/>
          </a:p>
        </p:txBody>
      </p:sp>
    </p:spTree>
    <p:extLst>
      <p:ext uri="{BB962C8B-B14F-4D97-AF65-F5344CB8AC3E}">
        <p14:creationId xmlns:p14="http://schemas.microsoft.com/office/powerpoint/2010/main" val="112659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 name="ACCENT" val="4"/>
  <p:tag name="LINE" val="2"/>
  <p:tag name="ISNEWSLIDENUMBER" val="True"/>
  <p:tag name="PREVIOUSNAME" val="C:\Users\Mansoor Rathore\Desktop\Education August 2016\Communications\Team logo and template\TAMO and Roadmap Document Template.pptx"/>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UKD024 Template">
  <a:themeElements>
    <a:clrScheme name="Current">
      <a:dk1>
        <a:srgbClr val="000000"/>
      </a:dk1>
      <a:lt1>
        <a:srgbClr val="FFFFFF"/>
      </a:lt1>
      <a:dk2>
        <a:srgbClr val="000000"/>
      </a:dk2>
      <a:lt2>
        <a:srgbClr val="FFFFFF"/>
      </a:lt2>
      <a:accent1>
        <a:srgbClr val="054C14"/>
      </a:accent1>
      <a:accent2>
        <a:srgbClr val="008000"/>
      </a:accent2>
      <a:accent3>
        <a:srgbClr val="0DAE3E"/>
      </a:accent3>
      <a:accent4>
        <a:srgbClr val="A1E0B4"/>
      </a:accent4>
      <a:accent5>
        <a:srgbClr val="FF6600"/>
      </a:accent5>
      <a:accent6>
        <a:srgbClr val="808080"/>
      </a:accent6>
      <a:hlink>
        <a:srgbClr val="0DAE3E"/>
      </a:hlink>
      <a:folHlink>
        <a:srgbClr val="A1E0B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054C14"/>
        </a:accent1>
        <a:accent2>
          <a:srgbClr val="008000"/>
        </a:accent2>
        <a:accent3>
          <a:srgbClr val="0DAE3E"/>
        </a:accent3>
        <a:accent4>
          <a:srgbClr val="A1E0B4"/>
        </a:accent4>
        <a:accent5>
          <a:srgbClr val="FF6600"/>
        </a:accent5>
        <a:accent6>
          <a:srgbClr val="808080"/>
        </a:accent6>
        <a:hlink>
          <a:srgbClr val="0DAE3E"/>
        </a:hlink>
        <a:folHlink>
          <a:srgbClr val="A1E0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KD024 Template.potx" id="{8FCAE133-8443-4098-BF24-179F2058F480}" vid="{671BC7B3-EFD7-4DFE-951A-6D19FF6E66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UKD024 Template</Template>
  <TotalTime>0</TotalTime>
  <Words>1885</Words>
  <Application>Microsoft Macintosh PowerPoint</Application>
  <PresentationFormat>Custom</PresentationFormat>
  <Paragraphs>155</Paragraphs>
  <Slides>16</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 Unicode MS</vt:lpstr>
      <vt:lpstr>ＭＳ Ｐゴシック</vt:lpstr>
      <vt:lpstr>Arial</vt:lpstr>
      <vt:lpstr>Calibri</vt:lpstr>
      <vt:lpstr>Comic Sans MS</vt:lpstr>
      <vt:lpstr>UKD024 Template</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2016-11-05T14:51:31Z</dcterms:created>
  <dcterms:modified xsi:type="dcterms:W3CDTF">2021-12-29T02:14:39Z</dcterms:modified>
</cp:coreProperties>
</file>