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8" r:id="rId4"/>
    <p:sldId id="259" r:id="rId5"/>
    <p:sldId id="264" r:id="rId6"/>
    <p:sldId id="28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77E-FAFA-4518-876E-2087DA209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700B204-85A6-4BE3-AB56-4185F387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AB83C6-47DA-4CCC-9C45-5ACE3702C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85A6B8-2C7F-4FF0-80B0-739B4B30E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9B1CF8-4FDD-4B6A-97E3-6D18F4B46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59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770D86-3ED5-497E-80A5-483C1F667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F0DAEBB-7255-4B3E-922D-4191AB759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5B5E6F-8B1D-41FA-A472-F6496DFF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E6007D9-66B7-42A1-99C4-012249DBE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C7E99B7-4D4B-4291-9276-C2823A42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11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94B1916-C673-4535-B506-446DF2EFB0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457B58B-496B-4428-911E-A2C918CDF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FD86AE2-FBD4-448B-B225-A77978E4B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A5F825F-727B-492E-A588-0398F12BB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BC2A85-BE21-4EE6-ADEB-B34E53AC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46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CF3970-EDED-48BB-A75B-36A47A7B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C097DE-06F2-425B-A711-A216AE642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73DC03-DE68-41DC-9326-75530DCD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F7A528-D833-4C91-B1F2-E6FF33F9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27F0E9-31FF-407A-B5C2-1903E1F2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5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02A318-1180-4DAB-A8B2-5306425D4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1296A50-7018-41F6-BC67-A83CB5111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5222B1-A816-4678-9B13-4A2CD8246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4768110-6FBF-4E03-A95B-08766DA6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4048700-38B3-4B21-883C-2CB58171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13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DDE81B-BF6B-455A-93A1-02CE0C5F6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74F043-55F3-4CF1-8A93-4EC5BE3FC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85906A7-F66A-4854-9CFF-7CD53EACC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5F00E21-8542-49DE-9A65-C6EBFDF4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89DD6C5-D6F6-4E3E-AC60-DC8AE1A0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1D4B890-22EA-4634-AB27-47CF8C5F2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60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5FBC20-0DFF-40DB-93F6-F4861D0B6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0AF2B5D-0D94-451C-810F-88456CE3C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D17ED93-AC63-4EE7-9883-76DA4A144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0C62FAD-5A41-4899-A741-9FA8F8911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92E8FE7-0EF0-467C-AACF-BF647EBBC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C7BE1CB-BF7A-49D7-9DE6-989A75C90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63A9453-132F-4BD9-8503-4A2D1C04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05839DB-7482-4F5E-8BBE-714C1904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94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1FA5FE-8F54-4733-BA9A-C19799BD9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CF83DB0-7FAB-443B-82ED-C3E12468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3D9CAD0-07C6-4497-AD5B-DECAF0DC8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F65CAD3-0244-4C71-AF64-730B02E2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57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C7DED3D-0EB8-4550-8302-90A91607A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630AC3D-8322-414F-BDAB-BFED7B95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DC2136F-A5BA-4A89-9F0F-DBB352A1F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45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48C894-D124-4DCE-A7EC-08907DF94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3AA5677-DA4B-4150-9AC6-8C07B7C5D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0E9DCD0-B4F9-4197-9C35-ABA280C5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920B0A0-6502-4392-8104-D036EDC1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5959B14-0764-4224-A3FC-8D4E1945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689A625-DFC3-4EE6-8513-8BEBBADE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44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D15BFD-59A6-4B2B-B336-6F78F45A6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188EBF8-28E1-40B0-8188-4DFF3D9642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F338842-76EA-42F8-B26D-0B1A67184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A24360B-9914-4711-B391-19E5B4FE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A89F97-2752-457B-AA07-18C11DECF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EC5389-C6CA-45C9-BB23-9C269608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67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9E4BF0-C040-4BAA-A677-E0C4AE78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1BCDD68-E800-4322-BAE0-7C3538C1E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53CB8C4-4447-49AF-A840-1A8F5D92E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08250-76B3-47E2-AC88-7B58306346EA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0F1375C-AE6E-453B-97F7-3C20E7AF7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EF6661-7D4E-49CE-9A2B-C549AD407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BE3EB-3753-4E0F-9E1D-DDBA23A38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115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19B47C-A982-40F3-B2B2-C675287810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Peculiarities of the lesson study organizations 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2C955A-C636-4BE8-8E16-553E1550E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2104" y="5173871"/>
            <a:ext cx="5459896" cy="165576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Gulmira</a:t>
            </a:r>
            <a:r>
              <a:rPr lang="en-US" dirty="0"/>
              <a:t> </a:t>
            </a:r>
            <a:r>
              <a:rPr lang="en-US" dirty="0" err="1"/>
              <a:t>Yensegenova</a:t>
            </a:r>
            <a:r>
              <a:rPr lang="en-US" dirty="0"/>
              <a:t>,</a:t>
            </a:r>
          </a:p>
          <a:p>
            <a:r>
              <a:rPr lang="en-US" i="1" dirty="0"/>
              <a:t>In-service teaching trainer (Cambridge certification)</a:t>
            </a:r>
          </a:p>
          <a:p>
            <a:r>
              <a:rPr lang="en-US" i="1"/>
              <a:t>English teacher</a:t>
            </a:r>
            <a:r>
              <a:rPr lang="ru-RU" i="1"/>
              <a:t> NIS Petropavlovsk </a:t>
            </a:r>
            <a:endParaRPr lang="en-US" dirty="0"/>
          </a:p>
          <a:p>
            <a:r>
              <a:rPr lang="en-US" dirty="0"/>
              <a:t>26/08/2021</a:t>
            </a:r>
            <a:endParaRPr lang="ru-RU" dirty="0"/>
          </a:p>
        </p:txBody>
      </p:sp>
      <p:pic>
        <p:nvPicPr>
          <p:cNvPr id="5" name="Рисунок 4" descr="Изображение выглядит как текст, игрушка, кукла&#10;&#10;Автоматически созданное описание">
            <a:extLst>
              <a:ext uri="{FF2B5EF4-FFF2-40B4-BE49-F238E27FC236}">
                <a16:creationId xmlns:a16="http://schemas.microsoft.com/office/drawing/2014/main" xmlns="" id="{A8DE647C-32F6-4693-A92E-7359A0C639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721"/>
          <a:stretch/>
        </p:blipFill>
        <p:spPr>
          <a:xfrm>
            <a:off x="534435" y="3991372"/>
            <a:ext cx="3781425" cy="253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891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B4E634-52F4-4119-9711-4BA931471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Plan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9A6047F-4E4B-4AE8-B45D-F4A91AFBD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 study (</a:t>
            </a:r>
            <a:r>
              <a:rPr lang="en-US" sz="2400" i="1" dirty="0"/>
              <a:t>here and after – LS</a:t>
            </a:r>
            <a:r>
              <a:rPr lang="en-US" dirty="0"/>
              <a:t>) definition </a:t>
            </a:r>
          </a:p>
          <a:p>
            <a:r>
              <a:rPr lang="en-US" dirty="0"/>
              <a:t>LS origins and its types</a:t>
            </a:r>
          </a:p>
          <a:p>
            <a:r>
              <a:rPr lang="en-US" dirty="0"/>
              <a:t>LS research focus and a problem identification (practice tips)</a:t>
            </a:r>
          </a:p>
          <a:p>
            <a:r>
              <a:rPr lang="en-US" dirty="0"/>
              <a:t>LS stages and a process</a:t>
            </a:r>
          </a:p>
          <a:p>
            <a:r>
              <a:rPr lang="en-US" dirty="0"/>
              <a:t>The dissemination of LS results</a:t>
            </a:r>
          </a:p>
          <a:p>
            <a:r>
              <a:rPr lang="en-US" dirty="0"/>
              <a:t>Sharing results from my practice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73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A5FDE-F8A8-48B8-A72E-3C472D50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ja-JP" sz="4900" b="1" kern="0" dirty="0">
                <a:solidFill>
                  <a:schemeClr val="accent6">
                    <a:lumMod val="50000"/>
                  </a:schemeClr>
                </a:solidFill>
                <a:ea typeface="+mj-ea"/>
              </a:rPr>
              <a:t>What is Lesson Study?</a:t>
            </a:r>
            <a:r>
              <a:rPr lang="en-US" altLang="ja-JP" sz="4400" kern="0" dirty="0">
                <a:ea typeface="+mj-ea"/>
              </a:rPr>
              <a:t/>
            </a:r>
            <a:br>
              <a:rPr lang="en-US" altLang="ja-JP" sz="4400" kern="0" dirty="0">
                <a:ea typeface="+mj-ea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DD0049D-846D-47E7-B2BF-DEDCC741A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Lesson Study is a structured process for teachers to work together </a:t>
            </a:r>
            <a:r>
              <a:rPr lang="en-US" sz="3600" b="1" dirty="0"/>
              <a:t>to discover solutions to common teaching-learning challenges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/>
              <a:t>	The core activity in lesson study is for teachers to </a:t>
            </a:r>
            <a:r>
              <a:rPr lang="en-US" sz="3600" b="1" dirty="0"/>
              <a:t>collaboratively work </a:t>
            </a:r>
            <a:r>
              <a:rPr lang="en-US" sz="3600" dirty="0"/>
              <a:t>on a small number of “study lessons”.  These lessons are called “study” lessons because they are used </a:t>
            </a:r>
            <a:r>
              <a:rPr lang="en-US" sz="3600" b="1" dirty="0"/>
              <a:t>to examine the teachers’ practice.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86473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30B8F9-A3C7-4794-8BDC-28258540F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Lesson Study Origin and its types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C2B40C-E39C-421D-8D30-F8DBFB66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89" y="1253331"/>
            <a:ext cx="11464119" cy="523954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origins of this type of </a:t>
            </a:r>
            <a:r>
              <a:rPr lang="en-US" b="1" dirty="0"/>
              <a:t>Lesson Study </a:t>
            </a:r>
            <a:r>
              <a:rPr lang="en-US" dirty="0"/>
              <a:t>can be traced back to the early 1900s’ when study meetings about new teaching methods took place in attached schools and private schools (</a:t>
            </a:r>
            <a:r>
              <a:rPr lang="en-US" dirty="0" err="1"/>
              <a:t>Nakatome</a:t>
            </a:r>
            <a:r>
              <a:rPr lang="en-US" dirty="0"/>
              <a:t> (ed.),1984). Lesson study was well established as a strategy of in-service teacher training by the middle of the 1960s (Fernandez &amp; Yoshida, 2004).</a:t>
            </a:r>
          </a:p>
          <a:p>
            <a:pPr algn="just"/>
            <a:r>
              <a:rPr lang="en-US" b="1" dirty="0"/>
              <a:t>Lesson Study UK</a:t>
            </a:r>
            <a:r>
              <a:rPr lang="en-US" dirty="0"/>
              <a:t> was launched by Dr Pete Dudley in 2011 as a way of sharing resources and knowledge about Lesson Study across the UK. </a:t>
            </a:r>
          </a:p>
          <a:p>
            <a:pPr algn="just"/>
            <a:r>
              <a:rPr lang="en-US" b="1" dirty="0"/>
              <a:t>Learning Study </a:t>
            </a:r>
            <a:r>
              <a:rPr lang="en-US" dirty="0"/>
              <a:t>is a collaborative classroom action research with the aim of improving student learning. It is also a hybrid form of lesson study with the underpinning of Variation theory developed by </a:t>
            </a:r>
            <a:r>
              <a:rPr lang="en-US" dirty="0" err="1"/>
              <a:t>Ference</a:t>
            </a:r>
            <a:r>
              <a:rPr lang="en-US" dirty="0"/>
              <a:t> </a:t>
            </a:r>
            <a:r>
              <a:rPr lang="en-US" dirty="0" err="1"/>
              <a:t>Marton</a:t>
            </a:r>
            <a:r>
              <a:rPr lang="en-US" dirty="0"/>
              <a:t> (Takashi &amp; </a:t>
            </a:r>
            <a:r>
              <a:rPr lang="en-US" dirty="0" err="1"/>
              <a:t>Yushida</a:t>
            </a:r>
            <a:r>
              <a:rPr lang="en-US" dirty="0"/>
              <a:t>, 2004; Nakano, 2011; Robinson &amp; </a:t>
            </a:r>
            <a:r>
              <a:rPr lang="en-US" dirty="0" err="1"/>
              <a:t>Leikin</a:t>
            </a:r>
            <a:r>
              <a:rPr lang="en-US" dirty="0"/>
              <a:t>, 2012; Kim-</a:t>
            </a:r>
            <a:r>
              <a:rPr lang="en-US" dirty="0" err="1"/>
              <a:t>Eng</a:t>
            </a:r>
            <a:r>
              <a:rPr lang="en-US" dirty="0"/>
              <a:t> Lee &amp; Mun Ling, 2013).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78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F2C052-BD7A-41E7-A18C-D7089FCA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6">
                    <a:lumMod val="50000"/>
                  </a:schemeClr>
                </a:solidFill>
              </a:rPr>
              <a:t>Lesson study research focus</a:t>
            </a:r>
            <a:endParaRPr lang="ru-RU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B3E611-5BC0-4798-B69D-640F98E40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21704" cy="4820835"/>
          </a:xfrm>
        </p:spPr>
        <p:txBody>
          <a:bodyPr>
            <a:normAutofit fontScale="47500" lnSpcReduction="20000"/>
          </a:bodyPr>
          <a:lstStyle/>
          <a:p>
            <a:r>
              <a:rPr lang="en-US" sz="4500" dirty="0">
                <a:solidFill>
                  <a:srgbClr val="FF0000"/>
                </a:solidFill>
              </a:rPr>
              <a:t>One class </a:t>
            </a:r>
            <a:r>
              <a:rPr lang="en-US" sz="4500" dirty="0"/>
              <a:t>is observed by a group of teachers</a:t>
            </a:r>
            <a:r>
              <a:rPr lang="ru-RU" sz="4500" dirty="0"/>
              <a:t> (</a:t>
            </a:r>
            <a:r>
              <a:rPr lang="en-US" sz="4500" dirty="0"/>
              <a:t>optional</a:t>
            </a:r>
            <a:r>
              <a:rPr lang="ru-RU" sz="4500" dirty="0"/>
              <a:t> 3-4</a:t>
            </a:r>
            <a:r>
              <a:rPr lang="en-US" sz="4500" dirty="0"/>
              <a:t> teachers of different or the same subjects)</a:t>
            </a:r>
          </a:p>
          <a:p>
            <a:r>
              <a:rPr lang="en-US" sz="4500" dirty="0">
                <a:solidFill>
                  <a:srgbClr val="FF0000"/>
                </a:solidFill>
              </a:rPr>
              <a:t>Different classes </a:t>
            </a:r>
            <a:r>
              <a:rPr lang="en-US" sz="4500" dirty="0"/>
              <a:t>could be observed by a group of teachers (BUT the LS topic is the same)</a:t>
            </a:r>
          </a:p>
          <a:p>
            <a:endParaRPr lang="en-US" sz="4500" dirty="0"/>
          </a:p>
          <a:p>
            <a:pPr marL="0" indent="0">
              <a:buNone/>
            </a:pPr>
            <a:r>
              <a:rPr lang="en-US" sz="4500" dirty="0"/>
              <a:t>In-school</a:t>
            </a:r>
          </a:p>
          <a:p>
            <a:pPr marL="0" indent="0">
              <a:buNone/>
            </a:pPr>
            <a:r>
              <a:rPr lang="en-US" sz="4500" dirty="0"/>
              <a:t>		</a:t>
            </a:r>
            <a:r>
              <a:rPr lang="en-US" sz="4500" dirty="0">
                <a:solidFill>
                  <a:srgbClr val="FF0000"/>
                </a:solidFill>
              </a:rPr>
              <a:t>Whole group</a:t>
            </a:r>
          </a:p>
          <a:p>
            <a:pPr marL="0" indent="0">
              <a:buNone/>
            </a:pPr>
            <a:r>
              <a:rPr lang="en-US" sz="4500" dirty="0"/>
              <a:t>		</a:t>
            </a:r>
            <a:r>
              <a:rPr lang="en-US" sz="4500" dirty="0">
                <a:solidFill>
                  <a:srgbClr val="FF0000"/>
                </a:solidFill>
              </a:rPr>
              <a:t>Content area study groups </a:t>
            </a:r>
            <a:r>
              <a:rPr lang="en-US" sz="4500" dirty="0"/>
              <a:t>(research in a defined domain of knowledge and skills in academic program. Ex. Mathematics, social studies, English language arts, STEM etc.).</a:t>
            </a:r>
          </a:p>
          <a:p>
            <a:pPr marL="0" indent="0">
              <a:buNone/>
            </a:pPr>
            <a:r>
              <a:rPr lang="en-US" sz="4500" dirty="0"/>
              <a:t>Across schools</a:t>
            </a:r>
          </a:p>
          <a:p>
            <a:pPr marL="0" indent="0">
              <a:buNone/>
            </a:pPr>
            <a:r>
              <a:rPr lang="en-US" sz="4500" dirty="0"/>
              <a:t>		Regionally organized</a:t>
            </a:r>
          </a:p>
          <a:p>
            <a:pPr marL="0" indent="0">
              <a:buNone/>
            </a:pPr>
            <a:r>
              <a:rPr lang="en-US" sz="4500" dirty="0"/>
              <a:t>		Voluntarily organized clubs and circles</a:t>
            </a:r>
          </a:p>
          <a:p>
            <a:pPr marL="0" indent="0">
              <a:buNone/>
            </a:pPr>
            <a:r>
              <a:rPr lang="en-US" sz="4500" dirty="0"/>
              <a:t>		Organized by educational associations and institutions</a:t>
            </a:r>
          </a:p>
          <a:p>
            <a:pPr marL="0" indent="0">
              <a:buNone/>
            </a:pPr>
            <a:r>
              <a:rPr lang="en-US" dirty="0"/>
              <a:t>	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42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33C3FB-1D13-44AE-8092-C7AB32094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1" y="257823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Thank you for your attention!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51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293</Words>
  <Application>Microsoft Office PowerPoint</Application>
  <PresentationFormat>Произвольный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Peculiarities of the lesson study organizations </vt:lpstr>
      <vt:lpstr>Plan </vt:lpstr>
      <vt:lpstr>What is Lesson Study? </vt:lpstr>
      <vt:lpstr>Lesson Study Origin and its types </vt:lpstr>
      <vt:lpstr>Lesson study research focus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Peculiarities of lesson study organizations </dc:title>
  <dc:creator>Гульмира Енсегенова</dc:creator>
  <cp:lastModifiedBy>user</cp:lastModifiedBy>
  <cp:revision>50</cp:revision>
  <dcterms:created xsi:type="dcterms:W3CDTF">2021-08-20T08:48:28Z</dcterms:created>
  <dcterms:modified xsi:type="dcterms:W3CDTF">2022-01-11T12:07:43Z</dcterms:modified>
</cp:coreProperties>
</file>