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319" r:id="rId2"/>
    <p:sldId id="320" r:id="rId3"/>
    <p:sldId id="267" r:id="rId4"/>
    <p:sldId id="268" r:id="rId5"/>
    <p:sldId id="269" r:id="rId6"/>
    <p:sldId id="270" r:id="rId7"/>
    <p:sldId id="271" r:id="rId8"/>
    <p:sldId id="272" r:id="rId9"/>
    <p:sldId id="321" r:id="rId10"/>
    <p:sldId id="322" r:id="rId11"/>
    <p:sldId id="273" r:id="rId12"/>
    <p:sldId id="274" r:id="rId13"/>
    <p:sldId id="275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k Hardy" initials="J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2F76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40" autoAdjust="0"/>
  </p:normalViewPr>
  <p:slideViewPr>
    <p:cSldViewPr>
      <p:cViewPr varScale="1">
        <p:scale>
          <a:sx n="78" d="100"/>
          <a:sy n="78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6B651-7AAB-8A49-A49D-1C82DBD0189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057F8-1A1E-884F-A181-D6B90A8F5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7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02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7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63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12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98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4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7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9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6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66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37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7C6C8-D6D6-43F7-9CE0-B1393F26EF2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7BB37B-DC1D-4C79-A02F-DF0CC5C64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1" y="802299"/>
            <a:ext cx="7176634" cy="254143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WRITINg</a:t>
            </a:r>
            <a:r>
              <a:rPr lang="en-US" dirty="0"/>
              <a:t> SUCCESSFUL </a:t>
            </a:r>
            <a:r>
              <a:rPr lang="en-US" dirty="0" err="1"/>
              <a:t>TESoL</a:t>
            </a:r>
            <a:r>
              <a:rPr lang="en-US" dirty="0"/>
              <a:t> </a:t>
            </a:r>
            <a:r>
              <a:rPr lang="en-US" dirty="0" err="1"/>
              <a:t>PRoPoSALS</a:t>
            </a:r>
            <a:r>
              <a:rPr lang="en-US" dirty="0"/>
              <a:t>: </a:t>
            </a:r>
            <a:r>
              <a:rPr lang="en-US" dirty="0" err="1"/>
              <a:t>ENgAgE</a:t>
            </a:r>
            <a:r>
              <a:rPr lang="en-US" dirty="0"/>
              <a:t>, ENRICH, </a:t>
            </a:r>
            <a:r>
              <a:rPr lang="en-US" dirty="0" err="1"/>
              <a:t>EMPoWER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1421795"/>
          </a:xfrm>
        </p:spPr>
        <p:txBody>
          <a:bodyPr>
            <a:normAutofit/>
          </a:bodyPr>
          <a:lstStyle/>
          <a:p>
            <a:r>
              <a:rPr lang="en-US" dirty="0"/>
              <a:t>Caroline </a:t>
            </a:r>
            <a:r>
              <a:rPr lang="en-US" dirty="0" err="1"/>
              <a:t>payant</a:t>
            </a:r>
            <a:r>
              <a:rPr lang="en-US" dirty="0"/>
              <a:t> – University of </a:t>
            </a:r>
            <a:r>
              <a:rPr lang="en-US" dirty="0" err="1"/>
              <a:t>idaho</a:t>
            </a:r>
            <a:endParaRPr lang="en-US" dirty="0"/>
          </a:p>
          <a:p>
            <a:r>
              <a:rPr lang="en-US" dirty="0" smtClean="0"/>
              <a:t>Margi </a:t>
            </a:r>
            <a:r>
              <a:rPr lang="en-US" dirty="0" err="1" smtClean="0"/>
              <a:t>wald</a:t>
            </a:r>
            <a:r>
              <a:rPr lang="en-US" dirty="0" smtClean="0"/>
              <a:t> – University of California, Berkeley</a:t>
            </a:r>
          </a:p>
          <a:p>
            <a:r>
              <a:rPr lang="en-US" dirty="0" err="1" smtClean="0"/>
              <a:t>TESol</a:t>
            </a:r>
            <a:r>
              <a:rPr lang="en-US" dirty="0" smtClean="0"/>
              <a:t> 2017 Convention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20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Moves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623067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Research </a:t>
            </a:r>
            <a:r>
              <a:rPr lang="en-US" dirty="0"/>
              <a:t>+ </a:t>
            </a:r>
            <a:r>
              <a:rPr lang="en-US" dirty="0" smtClean="0"/>
              <a:t>Gap + Means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marL="914400" lvl="2" indent="0">
              <a:buNone/>
            </a:pPr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developing </a:t>
            </a:r>
            <a:r>
              <a:rPr lang="en-US" dirty="0" smtClean="0">
                <a:solidFill>
                  <a:srgbClr val="00B0F0"/>
                </a:solidFill>
              </a:rPr>
              <a:t>AWL-based classroom </a:t>
            </a:r>
            <a:r>
              <a:rPr lang="en-US" dirty="0">
                <a:solidFill>
                  <a:srgbClr val="00B0F0"/>
                </a:solidFill>
              </a:rPr>
              <a:t>activities </a:t>
            </a:r>
            <a:r>
              <a:rPr lang="en-US" dirty="0"/>
              <a:t>that employ lexically</a:t>
            </a:r>
            <a:r>
              <a:rPr lang="en-US" dirty="0" smtClean="0"/>
              <a:t>-oriented </a:t>
            </a:r>
            <a:r>
              <a:rPr lang="en-US" dirty="0"/>
              <a:t>approaches and </a:t>
            </a:r>
            <a:r>
              <a:rPr lang="en-US" dirty="0">
                <a:solidFill>
                  <a:srgbClr val="00B0F0"/>
                </a:solidFill>
              </a:rPr>
              <a:t>promote independence in vocabulary </a:t>
            </a:r>
            <a:r>
              <a:rPr lang="en-US" dirty="0"/>
              <a:t>learning does not guarantee that </a:t>
            </a:r>
            <a:r>
              <a:rPr lang="en-US" dirty="0" smtClean="0"/>
              <a:t>students </a:t>
            </a:r>
            <a:r>
              <a:rPr lang="en-US" dirty="0"/>
              <a:t>access and use targeted words once the class is over. </a:t>
            </a:r>
            <a:r>
              <a:rPr lang="en-US" dirty="0" smtClean="0"/>
              <a:t> This </a:t>
            </a:r>
            <a:r>
              <a:rPr lang="en-US" dirty="0"/>
              <a:t>colloquium focuses on sequences of classroom tasks that </a:t>
            </a:r>
            <a:r>
              <a:rPr lang="en-US" dirty="0">
                <a:solidFill>
                  <a:srgbClr val="00B0F0"/>
                </a:solidFill>
              </a:rPr>
              <a:t>recycle vocabulary </a:t>
            </a:r>
            <a:r>
              <a:rPr lang="en-US" dirty="0"/>
              <a:t>to promote </a:t>
            </a:r>
            <a:r>
              <a:rPr lang="en-US" dirty="0" smtClean="0">
                <a:solidFill>
                  <a:srgbClr val="00B0F0"/>
                </a:solidFill>
              </a:rPr>
              <a:t>word </a:t>
            </a:r>
            <a:r>
              <a:rPr lang="en-US" dirty="0">
                <a:solidFill>
                  <a:srgbClr val="00B0F0"/>
                </a:solidFill>
              </a:rPr>
              <a:t>retrieval </a:t>
            </a:r>
            <a:r>
              <a:rPr lang="en-US" dirty="0"/>
              <a:t>and continued independent vocabulary acquisition</a:t>
            </a:r>
            <a:r>
              <a:rPr lang="en-US" dirty="0" smtClean="0"/>
              <a:t>. </a:t>
            </a:r>
          </a:p>
          <a:p>
            <a:pPr marL="914400" lvl="2" indent="0">
              <a:buNone/>
            </a:pPr>
            <a:endParaRPr lang="en-US" sz="900" dirty="0" smtClean="0"/>
          </a:p>
          <a:p>
            <a:pPr marL="914400" lvl="2" indent="0">
              <a:buNone/>
            </a:pPr>
            <a:r>
              <a:rPr lang="en-US" dirty="0"/>
              <a:t>Panelists </a:t>
            </a:r>
            <a:r>
              <a:rPr lang="en-US" dirty="0" smtClean="0"/>
              <a:t>describe a </a:t>
            </a:r>
            <a:r>
              <a:rPr lang="en-US" dirty="0"/>
              <a:t>cumulative approach to vocabulary development </a:t>
            </a:r>
            <a:r>
              <a:rPr lang="en-US" dirty="0">
                <a:solidFill>
                  <a:srgbClr val="00B0F0"/>
                </a:solidFill>
              </a:rPr>
              <a:t>which emphasizes</a:t>
            </a:r>
            <a:r>
              <a:rPr lang="en-US" dirty="0">
                <a:solidFill>
                  <a:srgbClr val="2F76FF"/>
                </a:solidFill>
              </a:rPr>
              <a:t> </a:t>
            </a:r>
            <a:r>
              <a:rPr lang="en-US" dirty="0"/>
              <a:t>generative </a:t>
            </a:r>
            <a:r>
              <a:rPr lang="en-US" dirty="0" smtClean="0"/>
              <a:t>processing though </a:t>
            </a:r>
            <a:r>
              <a:rPr lang="en-US" dirty="0"/>
              <a:t>examination of multiple contexts, and which addresses the various </a:t>
            </a:r>
            <a:r>
              <a:rPr lang="en-US" dirty="0" smtClean="0"/>
              <a:t>components </a:t>
            </a:r>
            <a:r>
              <a:rPr lang="en-US" dirty="0"/>
              <a:t>necessary </a:t>
            </a:r>
            <a:r>
              <a:rPr lang="en-US" dirty="0">
                <a:solidFill>
                  <a:srgbClr val="00B0F0"/>
                </a:solidFill>
              </a:rPr>
              <a:t>to “knowing” a word </a:t>
            </a:r>
            <a:r>
              <a:rPr lang="en-US" dirty="0"/>
              <a:t>as a means of promoting productive </a:t>
            </a:r>
            <a:r>
              <a:rPr lang="en-US" dirty="0" smtClean="0"/>
              <a:t>acquisition </a:t>
            </a:r>
            <a:r>
              <a:rPr lang="en-US" dirty="0">
                <a:solidFill>
                  <a:srgbClr val="00B0F0"/>
                </a:solidFill>
              </a:rPr>
              <a:t>through repeated exposure, retrieval and use of target vocabulary at regular </a:t>
            </a:r>
            <a:r>
              <a:rPr lang="en-US" dirty="0" smtClean="0">
                <a:solidFill>
                  <a:srgbClr val="00B0F0"/>
                </a:solidFill>
              </a:rPr>
              <a:t>intervals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63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(Research)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Describes the anticipated results, findings, or achievements of the </a:t>
            </a:r>
            <a:r>
              <a:rPr lang="en-US" dirty="0" smtClean="0"/>
              <a:t>study</a:t>
            </a:r>
            <a:endParaRPr lang="en-US" dirty="0"/>
          </a:p>
          <a:p>
            <a:pPr lvl="1"/>
            <a:r>
              <a:rPr lang="en-US" dirty="0">
                <a:solidFill>
                  <a:srgbClr val="00B0F0"/>
                </a:solidFill>
              </a:rPr>
              <a:t>Results indicate that </a:t>
            </a:r>
            <a:r>
              <a:rPr lang="en-US" dirty="0"/>
              <a:t>by the end of the course, PSTs are actually able to imagine themselves as L2 professionals…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This study contributes </a:t>
            </a:r>
            <a:r>
              <a:rPr lang="en-US" dirty="0"/>
              <a:t>to the field in different ways. </a:t>
            </a:r>
            <a:r>
              <a:rPr lang="en-US" dirty="0">
                <a:solidFill>
                  <a:srgbClr val="00B0F0"/>
                </a:solidFill>
              </a:rPr>
              <a:t>First</a:t>
            </a:r>
            <a:r>
              <a:rPr lang="en-US" dirty="0"/>
              <a:t>, it provides evidence that… </a:t>
            </a:r>
            <a:r>
              <a:rPr lang="en-US" dirty="0">
                <a:solidFill>
                  <a:srgbClr val="00B0F0"/>
                </a:solidFill>
              </a:rPr>
              <a:t>Second</a:t>
            </a:r>
            <a:r>
              <a:rPr lang="en-US" dirty="0"/>
              <a:t>, it describes what strategies…</a:t>
            </a:r>
          </a:p>
        </p:txBody>
      </p:sp>
    </p:spTree>
    <p:extLst>
      <p:ext uri="{BB962C8B-B14F-4D97-AF65-F5344CB8AC3E}">
        <p14:creationId xmlns:p14="http://schemas.microsoft.com/office/powerpoint/2010/main" val="2579222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Explains the intended or projected outcomes which could be considered useful to the ‘real world’ outside the study </a:t>
            </a:r>
            <a:r>
              <a:rPr lang="en-US" dirty="0" smtClean="0"/>
              <a:t>/ presentation itself.</a:t>
            </a:r>
            <a:endParaRPr lang="en-US" dirty="0"/>
          </a:p>
          <a:p>
            <a:pPr lvl="1"/>
            <a:r>
              <a:rPr lang="en-US" dirty="0"/>
              <a:t>In addition, </a:t>
            </a:r>
            <a:r>
              <a:rPr lang="en-US" dirty="0">
                <a:solidFill>
                  <a:srgbClr val="40B0FF"/>
                </a:solidFill>
              </a:rPr>
              <a:t>these results provide insight </a:t>
            </a:r>
            <a:r>
              <a:rPr lang="en-US" dirty="0"/>
              <a:t>into the importance of English language ability in these same classroom roles.  </a:t>
            </a:r>
            <a:endParaRPr lang="en-US" dirty="0" smtClean="0"/>
          </a:p>
          <a:p>
            <a:pPr lvl="1"/>
            <a:r>
              <a:rPr lang="en-US" dirty="0"/>
              <a:t>We end our colloquium </a:t>
            </a:r>
            <a:r>
              <a:rPr lang="en-US" dirty="0">
                <a:solidFill>
                  <a:srgbClr val="00B0F0"/>
                </a:solidFill>
              </a:rPr>
              <a:t>with a call for more forums </a:t>
            </a:r>
            <a:r>
              <a:rPr lang="en-US" dirty="0"/>
              <a:t>in widely-distributed publications for </a:t>
            </a:r>
            <a:r>
              <a:rPr lang="en-US" dirty="0" smtClean="0"/>
              <a:t>sharing classroom </a:t>
            </a:r>
            <a:r>
              <a:rPr lang="en-US" dirty="0"/>
              <a:t>practices and results of reflective teaching.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31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81200"/>
            <a:ext cx="6571343" cy="3810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800"/>
              </a:spcAft>
            </a:pPr>
            <a:r>
              <a:rPr lang="en-US" dirty="0"/>
              <a:t>Explains the intended or projected outcomes which could be considered useful to the </a:t>
            </a:r>
            <a:r>
              <a:rPr lang="en-US" dirty="0">
                <a:solidFill>
                  <a:srgbClr val="FF0000"/>
                </a:solidFill>
              </a:rPr>
              <a:t>audience</a:t>
            </a:r>
            <a:r>
              <a:rPr lang="en-US" dirty="0"/>
              <a:t>.</a:t>
            </a:r>
            <a:endParaRPr lang="en-US" dirty="0">
              <a:solidFill>
                <a:srgbClr val="00B0F0"/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1800" dirty="0">
                <a:solidFill>
                  <a:srgbClr val="00B0F0"/>
                </a:solidFill>
              </a:rPr>
              <a:t>Implications and recommendations for L2 teacher trainers are presented</a:t>
            </a:r>
            <a:r>
              <a:rPr lang="en-US" sz="1800" dirty="0"/>
              <a:t>, including the creation of collaborative reflective programs…</a:t>
            </a:r>
          </a:p>
          <a:p>
            <a:pPr lvl="1">
              <a:spcAft>
                <a:spcPts val="1800"/>
              </a:spcAft>
            </a:pPr>
            <a:r>
              <a:rPr lang="en-US" sz="1800" dirty="0"/>
              <a:t>In addition to sharing the results of this </a:t>
            </a:r>
            <a:r>
              <a:rPr lang="en-US" sz="1800" dirty="0" err="1"/>
              <a:t>biovisual</a:t>
            </a:r>
            <a:r>
              <a:rPr lang="en-US" sz="1800" dirty="0"/>
              <a:t> feedback project, we will 1) highlight the method and materials employed, and 2) </a:t>
            </a:r>
            <a:r>
              <a:rPr lang="en-US" sz="1800" dirty="0">
                <a:solidFill>
                  <a:srgbClr val="00B0F0"/>
                </a:solidFill>
              </a:rPr>
              <a:t>introduce freeware alternatives to the laboratory technology we utilized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/>
            <a:r>
              <a:rPr lang="en-US" sz="1800" dirty="0"/>
              <a:t>Presenters </a:t>
            </a:r>
            <a:r>
              <a:rPr lang="en-US" sz="1800" dirty="0">
                <a:solidFill>
                  <a:srgbClr val="00B0F0"/>
                </a:solidFill>
              </a:rPr>
              <a:t>offer rationales </a:t>
            </a:r>
            <a:r>
              <a:rPr lang="en-US" sz="1800" dirty="0"/>
              <a:t>for choices made and </a:t>
            </a:r>
            <a:r>
              <a:rPr lang="en-US" sz="1800" dirty="0">
                <a:solidFill>
                  <a:srgbClr val="00B0F0"/>
                </a:solidFill>
              </a:rPr>
              <a:t>provide handouts outlining pertinent steps, tips, and caveats</a:t>
            </a:r>
            <a:r>
              <a:rPr lang="en-US" sz="1800" dirty="0"/>
              <a:t> in order to inform teachers’ classroom practices</a:t>
            </a:r>
            <a:r>
              <a:rPr lang="en-US" sz="1800" dirty="0" smtClean="0"/>
              <a:t>.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Participants will leave with </a:t>
            </a:r>
            <a:r>
              <a:rPr lang="en-US" sz="1800" dirty="0">
                <a:solidFill>
                  <a:srgbClr val="00B0F0"/>
                </a:solidFill>
              </a:rPr>
              <a:t>handouts that detail resources, key features, sample texts, and pedagogical applications</a:t>
            </a:r>
            <a:r>
              <a:rPr lang="en-US" sz="1800" dirty="0"/>
              <a:t> to adapt to various </a:t>
            </a:r>
            <a:r>
              <a:rPr lang="en-US" sz="1800" dirty="0" smtClean="0"/>
              <a:t>classroom </a:t>
            </a:r>
            <a:r>
              <a:rPr lang="en-US" sz="1800" dirty="0"/>
              <a:t>contexts.</a:t>
            </a:r>
          </a:p>
          <a:p>
            <a:pPr lvl="1"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1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05000"/>
            <a:ext cx="4343400" cy="41910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>
                <a:solidFill>
                  <a:schemeClr val="tx2"/>
                </a:solidFill>
              </a:rPr>
              <a:t>Territory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Where (physical/ theoretical)</a:t>
            </a:r>
          </a:p>
          <a:p>
            <a:pPr marL="596646" indent="-514350">
              <a:buFont typeface="+mj-lt"/>
              <a:buAutoNum type="arabicParenR"/>
            </a:pPr>
            <a:r>
              <a:rPr lang="en-US" dirty="0">
                <a:solidFill>
                  <a:schemeClr val="tx2"/>
                </a:solidFill>
              </a:rPr>
              <a:t>Reporting Previous Research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Relevance via citations</a:t>
            </a:r>
          </a:p>
          <a:p>
            <a:pPr marL="596646" indent="-514350">
              <a:buFont typeface="+mj-lt"/>
              <a:buAutoNum type="arabicParenR"/>
            </a:pPr>
            <a:r>
              <a:rPr lang="en-US" dirty="0">
                <a:solidFill>
                  <a:schemeClr val="tx2"/>
                </a:solidFill>
              </a:rPr>
              <a:t>Gap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What we need to know</a:t>
            </a:r>
          </a:p>
          <a:p>
            <a:pPr marL="596646" indent="-514350">
              <a:buFont typeface="+mj-lt"/>
              <a:buAutoNum type="arabicParenR"/>
            </a:pPr>
            <a:r>
              <a:rPr lang="en-US" dirty="0">
                <a:solidFill>
                  <a:schemeClr val="tx2"/>
                </a:solidFill>
              </a:rPr>
              <a:t>Goal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What we will do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905000"/>
            <a:ext cx="3867912" cy="37338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arenR" startAt="5"/>
            </a:pPr>
            <a:r>
              <a:rPr lang="en-US" dirty="0">
                <a:solidFill>
                  <a:schemeClr val="tx2"/>
                </a:solidFill>
              </a:rPr>
              <a:t>Means 1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How we will achieve this</a:t>
            </a:r>
          </a:p>
          <a:p>
            <a:pPr marL="596646" indent="-514350">
              <a:buFont typeface="+mj-lt"/>
              <a:buAutoNum type="arabicParenR" startAt="6"/>
            </a:pPr>
            <a:r>
              <a:rPr lang="en-US" dirty="0">
                <a:solidFill>
                  <a:schemeClr val="tx2"/>
                </a:solidFill>
              </a:rPr>
              <a:t>Means 2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How the talk is organized</a:t>
            </a:r>
          </a:p>
          <a:p>
            <a:pPr marL="596646" indent="-514350">
              <a:buFont typeface="+mj-lt"/>
              <a:buAutoNum type="arabicParenR" startAt="6"/>
            </a:pPr>
            <a:r>
              <a:rPr lang="en-US" dirty="0">
                <a:solidFill>
                  <a:schemeClr val="tx2"/>
                </a:solidFill>
              </a:rPr>
              <a:t>Outcomes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The findings</a:t>
            </a:r>
          </a:p>
          <a:p>
            <a:pPr marL="596646" indent="-514350">
              <a:buFont typeface="+mj-lt"/>
              <a:buAutoNum type="arabicParenR" startAt="6"/>
            </a:pPr>
            <a:r>
              <a:rPr lang="en-US" dirty="0">
                <a:solidFill>
                  <a:schemeClr val="tx2"/>
                </a:solidFill>
              </a:rPr>
              <a:t>Benefits</a:t>
            </a:r>
          </a:p>
          <a:p>
            <a:pPr marL="870966" lvl="1" indent="-514350">
              <a:buFont typeface="Arial" panose="020B0604020202020204" pitchFamily="34" charset="0"/>
              <a:buChar char="•"/>
            </a:pPr>
            <a:r>
              <a:rPr lang="en-US" dirty="0"/>
              <a:t>What attendees gain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81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be answered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I show that I was knowledgeable?</a:t>
            </a:r>
          </a:p>
          <a:p>
            <a:r>
              <a:rPr lang="en-US" dirty="0"/>
              <a:t>Did I report some previous work to show that this is real?</a:t>
            </a:r>
          </a:p>
          <a:p>
            <a:r>
              <a:rPr lang="en-US" dirty="0"/>
              <a:t>Can I convince the reader that this is current/relevant?</a:t>
            </a:r>
          </a:p>
          <a:p>
            <a:r>
              <a:rPr lang="en-US" dirty="0"/>
              <a:t>Did I explain step-by-step what I want to discuss?</a:t>
            </a:r>
          </a:p>
          <a:p>
            <a:r>
              <a:rPr lang="en-US" dirty="0"/>
              <a:t>Did I explicitly present the outcomes/materials?</a:t>
            </a:r>
          </a:p>
          <a:p>
            <a:r>
              <a:rPr lang="en-US" dirty="0"/>
              <a:t>Did I show how my idea is relevant to a larger audience?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to include…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/>
              <a:t>Territory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Reporting Previous Research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Gap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Goal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Means 1 &amp; 2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Outcomes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Benefits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5000" y="4876800"/>
            <a:ext cx="34290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000" dirty="0"/>
              <a:t>(Halleck &amp; Connor, 2006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2393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Territory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Establishes the situation in which the activity in the proposal is placed or physically located</a:t>
            </a:r>
          </a:p>
          <a:p>
            <a:pPr marL="82296" indent="0">
              <a:buNone/>
            </a:pPr>
            <a:endParaRPr lang="en-US" dirty="0"/>
          </a:p>
          <a:p>
            <a:pPr lvl="1"/>
            <a:r>
              <a:rPr lang="en-US" dirty="0"/>
              <a:t>Encouraging reflective teaching has become a widespread practice </a:t>
            </a:r>
            <a:r>
              <a:rPr lang="en-US" dirty="0">
                <a:solidFill>
                  <a:srgbClr val="00B0F0"/>
                </a:solidFill>
              </a:rPr>
              <a:t>in the field of L2 teacher education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Educators in general, and </a:t>
            </a:r>
            <a:r>
              <a:rPr lang="en-US" dirty="0">
                <a:solidFill>
                  <a:srgbClr val="00B0F0"/>
                </a:solidFill>
              </a:rPr>
              <a:t>particularly language educators in an EFL context</a:t>
            </a:r>
            <a:r>
              <a:rPr lang="en-US" dirty="0"/>
              <a:t>, need to evaluate teaching experiences that have proved to be successful. </a:t>
            </a:r>
            <a:endParaRPr lang="en-US" dirty="0" smtClean="0"/>
          </a:p>
          <a:p>
            <a:pPr lvl="1"/>
            <a:r>
              <a:rPr lang="en-US" dirty="0"/>
              <a:t>The development of the Academic Word List and </a:t>
            </a:r>
            <a:r>
              <a:rPr lang="en-US" dirty="0" err="1"/>
              <a:t>concordancing</a:t>
            </a:r>
            <a:r>
              <a:rPr lang="en-US" dirty="0"/>
              <a:t> software has </a:t>
            </a:r>
            <a:r>
              <a:rPr lang="en-US" dirty="0" smtClean="0"/>
              <a:t>facilitated </a:t>
            </a:r>
            <a:r>
              <a:rPr lang="en-US" dirty="0" smtClean="0">
                <a:solidFill>
                  <a:srgbClr val="00B0F0"/>
                </a:solidFill>
              </a:rPr>
              <a:t>vocabulary </a:t>
            </a:r>
            <a:r>
              <a:rPr lang="en-US" dirty="0">
                <a:solidFill>
                  <a:srgbClr val="00B0F0"/>
                </a:solidFill>
              </a:rPr>
              <a:t>teaching</a:t>
            </a:r>
            <a:r>
              <a:rPr lang="en-US" dirty="0"/>
              <a:t>, both solving the problem of which words to teach and illustrating their </a:t>
            </a:r>
            <a:r>
              <a:rPr lang="en-US" dirty="0" smtClean="0"/>
              <a:t>collocations.</a:t>
            </a:r>
          </a:p>
        </p:txBody>
      </p:sp>
    </p:spTree>
    <p:extLst>
      <p:ext uri="{BB962C8B-B14F-4D97-AF65-F5344CB8AC3E}">
        <p14:creationId xmlns:p14="http://schemas.microsoft.com/office/powerpoint/2010/main" val="68689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Reporting Previous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Refers to text that reports on or refers to earlier research in the field, either by the proposing researcher or by others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Experienced practitioners know that L2 teacher identity formation is a co-constructed, negotiated, and ever-changing process (</a:t>
            </a:r>
            <a:r>
              <a:rPr lang="en-US" dirty="0">
                <a:solidFill>
                  <a:srgbClr val="00B0F0"/>
                </a:solidFill>
              </a:rPr>
              <a:t>Duff &amp; Uchida, 1997</a:t>
            </a:r>
            <a:r>
              <a:rPr lang="en-US" dirty="0"/>
              <a:t>) mediated by personal beliefs and socio-cultural factors (</a:t>
            </a:r>
            <a:r>
              <a:rPr lang="en-US" dirty="0">
                <a:solidFill>
                  <a:srgbClr val="00B0F0"/>
                </a:solidFill>
              </a:rPr>
              <a:t>Flores &amp; Day, 2006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Findings argue for and illustrate the value of making explicit the </a:t>
            </a:r>
            <a:r>
              <a:rPr lang="en-US" dirty="0" smtClean="0"/>
              <a:t>grammatical patterns</a:t>
            </a:r>
            <a:r>
              <a:rPr lang="en-US" dirty="0"/>
              <a:t>, lexical features, text structure, and other key features of academic discourse (see </a:t>
            </a:r>
            <a:r>
              <a:rPr lang="en-US" dirty="0" err="1">
                <a:solidFill>
                  <a:srgbClr val="00B0F0"/>
                </a:solidFill>
              </a:rPr>
              <a:t>Biber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et </a:t>
            </a:r>
            <a:r>
              <a:rPr lang="en-US" dirty="0">
                <a:solidFill>
                  <a:srgbClr val="00B0F0"/>
                </a:solidFill>
              </a:rPr>
              <a:t>al., 1999; </a:t>
            </a:r>
            <a:r>
              <a:rPr lang="en-US" dirty="0" err="1">
                <a:solidFill>
                  <a:srgbClr val="00B0F0"/>
                </a:solidFill>
              </a:rPr>
              <a:t>Biber</a:t>
            </a:r>
            <a:r>
              <a:rPr lang="en-US" dirty="0">
                <a:solidFill>
                  <a:srgbClr val="00B0F0"/>
                </a:solidFill>
              </a:rPr>
              <a:t>, 2006; </a:t>
            </a:r>
            <a:r>
              <a:rPr lang="en-US" dirty="0" err="1">
                <a:solidFill>
                  <a:srgbClr val="00B0F0"/>
                </a:solidFill>
              </a:rPr>
              <a:t>Meara</a:t>
            </a:r>
            <a:r>
              <a:rPr lang="en-US" dirty="0">
                <a:solidFill>
                  <a:srgbClr val="00B0F0"/>
                </a:solidFill>
              </a:rPr>
              <a:t> &amp; Fitzpatrick, 2000; Sinclair, 2004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Refers to debates and/or terms used in the research.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shift [</a:t>
            </a:r>
            <a:r>
              <a:rPr lang="en-US" dirty="0" smtClean="0"/>
              <a:t>to college] requires </a:t>
            </a:r>
            <a:r>
              <a:rPr lang="en-US" dirty="0"/>
              <a:t>students to look at </a:t>
            </a:r>
            <a:r>
              <a:rPr lang="en-US" dirty="0">
                <a:solidFill>
                  <a:srgbClr val="00B0F0"/>
                </a:solidFill>
              </a:rPr>
              <a:t>text as discourse</a:t>
            </a:r>
            <a:r>
              <a:rPr lang="en-US" dirty="0"/>
              <a:t>; at writers as operating within certain </a:t>
            </a:r>
            <a:r>
              <a:rPr lang="en-US" dirty="0">
                <a:solidFill>
                  <a:srgbClr val="00B0F0"/>
                </a:solidFill>
              </a:rPr>
              <a:t>critical frameworks </a:t>
            </a:r>
            <a:r>
              <a:rPr lang="en-US" dirty="0"/>
              <a:t>and following </a:t>
            </a:r>
            <a:r>
              <a:rPr lang="en-US" dirty="0">
                <a:solidFill>
                  <a:srgbClr val="00B0F0"/>
                </a:solidFill>
              </a:rPr>
              <a:t>certain rules</a:t>
            </a:r>
            <a:r>
              <a:rPr lang="en-US" dirty="0"/>
              <a:t>; and at themselves as </a:t>
            </a:r>
            <a:r>
              <a:rPr lang="en-US" dirty="0">
                <a:solidFill>
                  <a:srgbClr val="00B0F0"/>
                </a:solidFill>
              </a:rPr>
              <a:t>analytical, questioning readers </a:t>
            </a:r>
            <a:r>
              <a:rPr lang="en-US" dirty="0"/>
              <a:t>engaged in </a:t>
            </a:r>
            <a:r>
              <a:rPr lang="en-US" dirty="0">
                <a:solidFill>
                  <a:srgbClr val="00B0F0"/>
                </a:solidFill>
              </a:rPr>
              <a:t>interrogation of text</a:t>
            </a:r>
            <a:r>
              <a:rPr lang="en-US" dirty="0"/>
              <a:t>, and eventually as producers of academic text.</a:t>
            </a:r>
            <a:br>
              <a:rPr lang="en-US" dirty="0"/>
            </a:br>
            <a:r>
              <a:rPr lang="en-US" dirty="0"/>
              <a:t>In order to make this </a:t>
            </a:r>
            <a:r>
              <a:rPr lang="en-US" dirty="0" smtClean="0"/>
              <a:t>transition to the </a:t>
            </a:r>
            <a:r>
              <a:rPr lang="en-US" dirty="0" smtClean="0">
                <a:solidFill>
                  <a:srgbClr val="00B0F0"/>
                </a:solidFill>
              </a:rPr>
              <a:t>college-level academic discourse community</a:t>
            </a:r>
            <a:r>
              <a:rPr lang="en-US" dirty="0" smtClean="0"/>
              <a:t>, </a:t>
            </a:r>
            <a:r>
              <a:rPr lang="en-US" dirty="0"/>
              <a:t>students must master numerous reading skills, both in print and electronic media, including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B0F0"/>
                </a:solidFill>
              </a:rPr>
              <a:t>identifying main and supporting ideas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B0F0"/>
                </a:solidFill>
              </a:rPr>
              <a:t>reading and identifying author’s purpose, frame, and methods of development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B0F0"/>
                </a:solidFill>
              </a:rPr>
              <a:t>critically evaluating the author’s success in achieving his/her purpose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B0F0"/>
                </a:solidFill>
              </a:rPr>
              <a:t>relating ideas across texts or to their own experience and ideas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B0F0"/>
                </a:solidFill>
              </a:rPr>
              <a:t>negotiating new academic vocabulary and increasingly complex grammatical structures.</a:t>
            </a:r>
            <a:r>
              <a:rPr lang="en-US" dirty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675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Indicates that there is a lack of knowledge or a problem in the territory. This moves serves to explain the motivation of the study.</a:t>
            </a:r>
          </a:p>
          <a:p>
            <a:pPr marL="82296" indent="0">
              <a:buNone/>
            </a:pPr>
            <a:endParaRPr lang="en-US" dirty="0"/>
          </a:p>
          <a:p>
            <a:pPr lvl="1"/>
            <a:r>
              <a:rPr lang="en-US" dirty="0"/>
              <a:t>While largely studied among L2 teachers, language awareness </a:t>
            </a:r>
            <a:r>
              <a:rPr lang="en-US" dirty="0">
                <a:solidFill>
                  <a:srgbClr val="00B0F0"/>
                </a:solidFill>
              </a:rPr>
              <a:t>has been rarely examined </a:t>
            </a:r>
            <a:r>
              <a:rPr lang="en-US" dirty="0"/>
              <a:t>among educators of plurilingual youth who are not themselves L2 specialists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However, developing AWL-based classroom activities that employ lexically</a:t>
            </a:r>
            <a:r>
              <a:rPr lang="en-US" dirty="0" smtClean="0"/>
              <a:t>-oriented </a:t>
            </a:r>
            <a:r>
              <a:rPr lang="en-US" dirty="0"/>
              <a:t>approaches and promote independence in vocabulary learning </a:t>
            </a:r>
            <a:r>
              <a:rPr lang="en-US" dirty="0">
                <a:solidFill>
                  <a:srgbClr val="00B0F0"/>
                </a:solidFill>
              </a:rPr>
              <a:t>does not guarantee </a:t>
            </a:r>
            <a:r>
              <a:rPr lang="en-US" dirty="0"/>
              <a:t>that </a:t>
            </a:r>
            <a:r>
              <a:rPr lang="en-US" dirty="0" smtClean="0"/>
              <a:t>students </a:t>
            </a:r>
            <a:r>
              <a:rPr lang="en-US" dirty="0"/>
              <a:t>access and use targeted words once the class is over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Yet, </a:t>
            </a:r>
            <a:r>
              <a:rPr lang="en-US" dirty="0" smtClean="0"/>
              <a:t>many academic</a:t>
            </a:r>
            <a:r>
              <a:rPr lang="en-US" dirty="0"/>
              <a:t>-preparation programs often follow </a:t>
            </a:r>
            <a:r>
              <a:rPr lang="en-US" dirty="0" smtClean="0"/>
              <a:t>a traditional </a:t>
            </a:r>
            <a:r>
              <a:rPr lang="en-US" dirty="0"/>
              <a:t>grammar syllabus, which </a:t>
            </a:r>
            <a:r>
              <a:rPr lang="en-US" dirty="0">
                <a:solidFill>
                  <a:srgbClr val="00B0F0"/>
                </a:solidFill>
              </a:rPr>
              <a:t>may not make explicit to students </a:t>
            </a:r>
            <a:r>
              <a:rPr lang="en-US" dirty="0"/>
              <a:t>the way in </a:t>
            </a:r>
            <a:r>
              <a:rPr lang="en-US" dirty="0" smtClean="0"/>
              <a:t>which </a:t>
            </a:r>
            <a:r>
              <a:rPr lang="en-US" dirty="0"/>
              <a:t>particular </a:t>
            </a:r>
            <a:r>
              <a:rPr lang="en-US" dirty="0" err="1"/>
              <a:t>lexico</a:t>
            </a:r>
            <a:r>
              <a:rPr lang="en-US" dirty="0"/>
              <a:t>-grammatical structures are used in academic writing to </a:t>
            </a:r>
            <a:r>
              <a:rPr lang="en-US" dirty="0" smtClean="0"/>
              <a:t>achieve </a:t>
            </a:r>
            <a:r>
              <a:rPr lang="en-US" dirty="0"/>
              <a:t>specific </a:t>
            </a:r>
            <a:r>
              <a:rPr lang="en-US" dirty="0" smtClean="0"/>
              <a:t>purposes.</a:t>
            </a:r>
          </a:p>
          <a:p>
            <a:pPr lvl="1"/>
            <a:r>
              <a:rPr lang="en-US" dirty="0" smtClean="0"/>
              <a:t>Writing </a:t>
            </a:r>
            <a:r>
              <a:rPr lang="en-US" dirty="0"/>
              <a:t>and conversation with colleagues are useful tools for reflective </a:t>
            </a:r>
            <a:r>
              <a:rPr lang="en-US" dirty="0" smtClean="0"/>
              <a:t>teaching, but </a:t>
            </a:r>
            <a:r>
              <a:rPr lang="en-US" dirty="0"/>
              <a:t>the privileged scientific report format </a:t>
            </a:r>
            <a:r>
              <a:rPr lang="en-US" dirty="0">
                <a:solidFill>
                  <a:srgbClr val="00B0F0"/>
                </a:solidFill>
              </a:rPr>
              <a:t>hinders </a:t>
            </a:r>
            <a:r>
              <a:rPr lang="en-US" dirty="0"/>
              <a:t>the widespread publication of teacher reflections.</a:t>
            </a:r>
          </a:p>
        </p:txBody>
      </p:sp>
    </p:spTree>
    <p:extLst>
      <p:ext uri="{BB962C8B-B14F-4D97-AF65-F5344CB8AC3E}">
        <p14:creationId xmlns:p14="http://schemas.microsoft.com/office/powerpoint/2010/main" val="4174440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0"/>
            <a:ext cx="6571343" cy="1049235"/>
          </a:xfrm>
        </p:spPr>
        <p:txBody>
          <a:bodyPr/>
          <a:lstStyle/>
          <a:p>
            <a:r>
              <a:rPr lang="en-US" dirty="0"/>
              <a:t>Means </a:t>
            </a:r>
            <a:r>
              <a:rPr lang="en-US" dirty="0" smtClean="0"/>
              <a:t>1 (research)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Indicates the </a:t>
            </a:r>
            <a:r>
              <a:rPr lang="en-US" dirty="0" smtClean="0"/>
              <a:t>research methods</a:t>
            </a:r>
            <a:r>
              <a:rPr lang="en-US" dirty="0"/>
              <a:t>, procedures, plans of action, and tasks that the proposal specifies as leading to the </a:t>
            </a:r>
            <a:r>
              <a:rPr lang="en-US" dirty="0" smtClean="0"/>
              <a:t>GOAL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In the project</a:t>
            </a:r>
            <a:r>
              <a:rPr lang="en-US" dirty="0"/>
              <a:t>, classes met once a week with the majority of instruction and classwork delivered in an online format. </a:t>
            </a:r>
          </a:p>
          <a:p>
            <a:pPr lvl="1"/>
            <a:r>
              <a:rPr lang="en-US" dirty="0"/>
              <a:t>Thus, </a:t>
            </a:r>
            <a:r>
              <a:rPr lang="en-US" dirty="0">
                <a:solidFill>
                  <a:srgbClr val="00B0F0"/>
                </a:solidFill>
              </a:rPr>
              <a:t>this cross-sectional study </a:t>
            </a:r>
            <a:r>
              <a:rPr lang="en-US" dirty="0"/>
              <a:t>was designed to explore the reflective practices of pre-service teachers (N=10) registered in two mandatory 7-week courses (i.e., Methods of Teaching EFL and EFL Practicum) in a TEFL certificate program</a:t>
            </a:r>
          </a:p>
        </p:txBody>
      </p:sp>
    </p:spTree>
    <p:extLst>
      <p:ext uri="{BB962C8B-B14F-4D97-AF65-F5344CB8AC3E}">
        <p14:creationId xmlns:p14="http://schemas.microsoft.com/office/powerpoint/2010/main" val="5940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Includes the methods and procedures to carry out the actual presentation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This </a:t>
            </a:r>
            <a:r>
              <a:rPr lang="en-US" dirty="0">
                <a:solidFill>
                  <a:srgbClr val="00B0F0"/>
                </a:solidFill>
              </a:rPr>
              <a:t>presentation will briefly review </a:t>
            </a:r>
            <a:r>
              <a:rPr lang="en-US" dirty="0"/>
              <a:t>research on academic literacies of multilingual writers and </a:t>
            </a:r>
            <a:r>
              <a:rPr lang="en-US" dirty="0">
                <a:solidFill>
                  <a:srgbClr val="00B0F0"/>
                </a:solidFill>
              </a:rPr>
              <a:t>report on the main findings </a:t>
            </a:r>
            <a:r>
              <a:rPr lang="en-US" dirty="0"/>
              <a:t>of a multiple case study with international, generation 1.5, and native-speaking students. </a:t>
            </a:r>
            <a:endParaRPr lang="en-US" dirty="0" smtClean="0"/>
          </a:p>
          <a:p>
            <a:pPr lvl="1"/>
            <a:r>
              <a:rPr lang="en-US" dirty="0"/>
              <a:t>Given that academic-preparation </a:t>
            </a:r>
            <a:r>
              <a:rPr lang="en-US" dirty="0" smtClean="0"/>
              <a:t>programs may </a:t>
            </a:r>
            <a:r>
              <a:rPr lang="en-US" dirty="0"/>
              <a:t>be the only avenue for such instruction, </a:t>
            </a:r>
            <a:r>
              <a:rPr lang="en-US" dirty="0" smtClean="0">
                <a:solidFill>
                  <a:srgbClr val="00B0F0"/>
                </a:solidFill>
              </a:rPr>
              <a:t>presenters</a:t>
            </a:r>
            <a:r>
              <a:rPr lang="en-US" dirty="0" smtClean="0">
                <a:solidFill>
                  <a:srgbClr val="2F76FF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share academic-language-focused materials </a:t>
            </a:r>
            <a:r>
              <a:rPr lang="en-US" dirty="0">
                <a:solidFill>
                  <a:srgbClr val="00B0F0"/>
                </a:solidFill>
              </a:rPr>
              <a:t>that they have developed</a:t>
            </a:r>
            <a:r>
              <a:rPr lang="en-US" dirty="0">
                <a:solidFill>
                  <a:srgbClr val="2F76FF"/>
                </a:solidFill>
              </a:rPr>
              <a:t> </a:t>
            </a:r>
            <a:r>
              <a:rPr lang="en-US" dirty="0" smtClean="0"/>
              <a:t>following findings </a:t>
            </a:r>
            <a:r>
              <a:rPr lang="en-US" dirty="0"/>
              <a:t>from vocabulary studies, corpus linguistics and systemic functional </a:t>
            </a:r>
            <a:r>
              <a:rPr lang="en-US" dirty="0" smtClean="0"/>
              <a:t>linguistics.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This colloquium focuses on </a:t>
            </a:r>
            <a:r>
              <a:rPr lang="en-US" dirty="0"/>
              <a:t>sequences of classroom tasks that recycle vocabulary to </a:t>
            </a:r>
            <a:r>
              <a:rPr lang="en-US" dirty="0" smtClean="0"/>
              <a:t>promote word </a:t>
            </a:r>
            <a:r>
              <a:rPr lang="en-US" dirty="0"/>
              <a:t>retrieval and continued independent vocabulary acquisition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8718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Moves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Territory </a:t>
            </a:r>
            <a:r>
              <a:rPr lang="en-US" dirty="0"/>
              <a:t>+ Research </a:t>
            </a:r>
          </a:p>
          <a:p>
            <a:pPr marL="914400" lvl="2" indent="0">
              <a:buNone/>
            </a:pPr>
            <a:r>
              <a:rPr lang="en-US" dirty="0" smtClean="0"/>
              <a:t>Research </a:t>
            </a:r>
            <a:r>
              <a:rPr lang="en-US" dirty="0"/>
              <a:t>suggests that students will not gain </a:t>
            </a:r>
            <a:r>
              <a:rPr lang="en-US" dirty="0">
                <a:solidFill>
                  <a:srgbClr val="00B0F0"/>
                </a:solidFill>
              </a:rPr>
              <a:t>university academic language proficiency </a:t>
            </a:r>
            <a:r>
              <a:rPr lang="en-US" dirty="0"/>
              <a:t>through incidental learning alone; intentional learning is required (</a:t>
            </a:r>
            <a:r>
              <a:rPr lang="en-US" dirty="0">
                <a:solidFill>
                  <a:srgbClr val="00B0F0"/>
                </a:solidFill>
              </a:rPr>
              <a:t>Schmidt, 1993; Schmitt, 200</a:t>
            </a:r>
            <a:r>
              <a:rPr lang="en-US" dirty="0">
                <a:solidFill>
                  <a:srgbClr val="2F76FF"/>
                </a:solidFill>
              </a:rPr>
              <a:t>8</a:t>
            </a:r>
            <a:r>
              <a:rPr lang="en-US" dirty="0"/>
              <a:t>)</a:t>
            </a:r>
            <a:r>
              <a:rPr lang="en-US" dirty="0">
                <a:solidFill>
                  <a:srgbClr val="2F76FF"/>
                </a:solidFill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Reflective teaching--an important, worthy pursuit for current and “next generation” English language teachers--helps us take informed actions </a:t>
            </a:r>
            <a:r>
              <a:rPr lang="en-US" dirty="0">
                <a:solidFill>
                  <a:srgbClr val="00B0F0"/>
                </a:solidFill>
              </a:rPr>
              <a:t>in the L2 writing classroom</a:t>
            </a:r>
            <a:r>
              <a:rPr lang="en-US" dirty="0"/>
              <a:t>, develop and/or maintain a rationale for practice, and feel grounded in our daily teaching activities (</a:t>
            </a:r>
            <a:r>
              <a:rPr lang="en-US" dirty="0">
                <a:solidFill>
                  <a:srgbClr val="00B0F0"/>
                </a:solidFill>
              </a:rPr>
              <a:t>Brookfield, 1995</a:t>
            </a:r>
            <a:r>
              <a:rPr lang="en-US" dirty="0"/>
              <a:t>).  And reflecting on practice enables teachers to develop theories and concepts that can support our growth as teachers (</a:t>
            </a:r>
            <a:r>
              <a:rPr lang="en-US" dirty="0">
                <a:solidFill>
                  <a:srgbClr val="00B0F0"/>
                </a:solidFill>
              </a:rPr>
              <a:t>Richards &amp; Farrell, 2011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209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527</TotalTime>
  <Words>1134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Gallery</vt:lpstr>
      <vt:lpstr>WRITINg SUCCESSFUL TESoL PRoPoSALS: ENgAgE, ENRICH, EMPoWER</vt:lpstr>
      <vt:lpstr>Questions to be answered</vt:lpstr>
      <vt:lpstr>information to include…</vt:lpstr>
      <vt:lpstr>Territory </vt:lpstr>
      <vt:lpstr>Reporting Previous Research</vt:lpstr>
      <vt:lpstr>Gap</vt:lpstr>
      <vt:lpstr>Means 1 (research)</vt:lpstr>
      <vt:lpstr>Means 2</vt:lpstr>
      <vt:lpstr>Combining Moves</vt:lpstr>
      <vt:lpstr>Combining Moves</vt:lpstr>
      <vt:lpstr>Outcomes (Research)</vt:lpstr>
      <vt:lpstr>OUTCOMES</vt:lpstr>
      <vt:lpstr>Attendee Benefits</vt:lpstr>
      <vt:lpstr>summary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conference proposals</dc:title>
  <dc:creator>Payant, Caroline</dc:creator>
  <cp:lastModifiedBy>Lisa Dyson</cp:lastModifiedBy>
  <cp:revision>62</cp:revision>
  <dcterms:created xsi:type="dcterms:W3CDTF">2014-10-03T18:16:00Z</dcterms:created>
  <dcterms:modified xsi:type="dcterms:W3CDTF">2018-05-22T17:18:15Z</dcterms:modified>
</cp:coreProperties>
</file>